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187E87-8B4A-4C01-BA78-DC71D35DBAFB}" type="datetimeFigureOut">
              <a:rPr lang="en-GB" smtClean="0"/>
              <a:pPr/>
              <a:t>26/10/2013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BC1B78-CC25-4704-8BD6-F4EB485839B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39616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BC1B78-CC25-4704-8BD6-F4EB485839B5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9949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BC1B78-CC25-4704-8BD6-F4EB485839B5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50411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A5CB4-F61E-4845-8973-C526A0AB7741}" type="datetime1">
              <a:rPr lang="en-GB" smtClean="0"/>
              <a:pPr/>
              <a:t>26/10/2013</a:t>
            </a:fld>
            <a:endParaRPr lang="en-GB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DC 2012-13</a:t>
            </a:r>
            <a:endParaRPr lang="en-GB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08CB4-01B5-488F-8CFB-FC0B9D18333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7AC04-7DD1-4D1E-A316-5B83E54515D5}" type="datetime1">
              <a:rPr lang="en-GB" smtClean="0"/>
              <a:pPr/>
              <a:t>26/10/2013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DC 2012-13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08CB4-01B5-488F-8CFB-FC0B9D18333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E6F34-C89E-436E-8B91-0BF3E4C3F077}" type="datetime1">
              <a:rPr lang="en-GB" smtClean="0"/>
              <a:pPr/>
              <a:t>26/10/2013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DC 2012-13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08CB4-01B5-488F-8CFB-FC0B9D18333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F99FB-C18F-4D81-8017-BF8A6E0D4020}" type="datetime1">
              <a:rPr lang="en-GB" smtClean="0"/>
              <a:pPr/>
              <a:t>26/10/2013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DC 2012-13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08CB4-01B5-488F-8CFB-FC0B9D18333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7C8F5-933A-4D36-B28D-8FAE1FF1968B}" type="datetime1">
              <a:rPr lang="en-GB" smtClean="0"/>
              <a:pPr/>
              <a:t>26/10/2013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DC 2012-13</a:t>
            </a: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08CB4-01B5-488F-8CFB-FC0B9D18333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CA718-ED7C-4B61-915A-E60CE47FD68D}" type="datetime1">
              <a:rPr lang="en-GB" smtClean="0"/>
              <a:pPr/>
              <a:t>26/10/2013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DC 2012-13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08CB4-01B5-488F-8CFB-FC0B9D18333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050F4-D61E-465D-ACAA-725A55BBABC3}" type="datetime1">
              <a:rPr lang="en-GB" smtClean="0"/>
              <a:pPr/>
              <a:t>26/10/2013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DC 2012-13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08CB4-01B5-488F-8CFB-FC0B9D18333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C1C76-AD89-46FC-99F2-610C7C662AA8}" type="datetime1">
              <a:rPr lang="en-GB" smtClean="0"/>
              <a:pPr/>
              <a:t>26/10/2013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DC 2012-13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08CB4-01B5-488F-8CFB-FC0B9D18333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6474E-CC84-4AD0-A11D-5970CD6A1D01}" type="datetime1">
              <a:rPr lang="en-GB" smtClean="0"/>
              <a:pPr/>
              <a:t>26/10/2013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DC 2012-13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3808CB4-01B5-488F-8CFB-FC0B9D18333D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D7C3D-4409-40F8-AE08-453CD2675DD3}" type="datetime1">
              <a:rPr lang="en-GB" smtClean="0"/>
              <a:pPr/>
              <a:t>26/10/2013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DC 2012-13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08CB4-01B5-488F-8CFB-FC0B9D18333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50F30-D788-4225-A303-52A26ED6A218}" type="datetime1">
              <a:rPr lang="en-GB" smtClean="0"/>
              <a:pPr/>
              <a:t>26/10/2013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DC 2012-13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08CB4-01B5-488F-8CFB-FC0B9D18333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C15DDAA-D2D0-4223-93A3-0A9F842FE59E}" type="datetime1">
              <a:rPr lang="en-GB" smtClean="0"/>
              <a:pPr/>
              <a:t>26/10/2013</a:t>
            </a:fld>
            <a:endParaRPr lang="en-GB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GB" smtClean="0"/>
              <a:t>DC 2012-13</a:t>
            </a:r>
            <a:endParaRPr lang="en-GB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3808CB4-01B5-488F-8CFB-FC0B9D18333D}" type="slidenum">
              <a:rPr lang="en-GB" smtClean="0"/>
              <a:pPr/>
              <a:t>‹#›</a:t>
            </a:fld>
            <a:endParaRPr lang="en-GB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Il-</a:t>
            </a:r>
            <a:r>
              <a:rPr lang="en-GB" dirty="0" err="1" smtClean="0"/>
              <a:t>Koranta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Ta’ Oliver Fri</a:t>
            </a:r>
            <a:r>
              <a:rPr lang="mt-MT" dirty="0" smtClean="0"/>
              <a:t>ġġieri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13" y="6492875"/>
            <a:ext cx="3352800" cy="365125"/>
          </a:xfrm>
        </p:spPr>
        <p:txBody>
          <a:bodyPr/>
          <a:lstStyle/>
          <a:p>
            <a:r>
              <a:rPr lang="en-GB" dirty="0" smtClean="0"/>
              <a:t>DC 2012-13</a:t>
            </a:r>
            <a:endParaRPr lang="en-GB" dirty="0"/>
          </a:p>
        </p:txBody>
      </p:sp>
      <p:pic>
        <p:nvPicPr>
          <p:cNvPr id="5" name="b. Il-Koranta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6732240" y="3987219"/>
            <a:ext cx="609600" cy="609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99592" y="5517232"/>
            <a:ext cx="37215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Ma</a:t>
            </a:r>
            <a:r>
              <a:rPr lang="mt-MT" dirty="0" smtClean="0"/>
              <a:t>ħduma minn Ms Doreen Coleiro</a:t>
            </a:r>
          </a:p>
          <a:p>
            <a:r>
              <a:rPr lang="mt-MT" dirty="0" smtClean="0"/>
              <a:t>Skola Sekondarja San Anton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49013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629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t-MT" dirty="0" smtClean="0"/>
              <a:t>Mistoqsijiet</a:t>
            </a:r>
            <a:endParaRPr lang="en-GB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mt-MT" dirty="0" smtClean="0"/>
              <a:t>X’inhu is-sentiment li jinħass dwar </a:t>
            </a:r>
          </a:p>
          <a:p>
            <a:pPr marL="0" indent="0">
              <a:buNone/>
            </a:pPr>
            <a:r>
              <a:rPr lang="mt-MT" dirty="0"/>
              <a:t> </a:t>
            </a:r>
            <a:r>
              <a:rPr lang="mt-MT" dirty="0" smtClean="0"/>
              <a:t>   il-Koranta?</a:t>
            </a:r>
          </a:p>
          <a:p>
            <a:r>
              <a:rPr lang="mt-MT" dirty="0" smtClean="0">
                <a:solidFill>
                  <a:srgbClr val="FF0000"/>
                </a:solidFill>
              </a:rPr>
              <a:t>Sentiment ta’ ħasra - Patos</a:t>
            </a:r>
          </a:p>
          <a:p>
            <a:endParaRPr lang="mt-MT" dirty="0" smtClean="0"/>
          </a:p>
          <a:p>
            <a:r>
              <a:rPr lang="mt-MT" dirty="0" smtClean="0"/>
              <a:t>F’liema karattru jew novella nħossu dan l-istess sentiment? Għaliex?</a:t>
            </a:r>
          </a:p>
          <a:p>
            <a:r>
              <a:rPr lang="mt-MT" dirty="0" smtClean="0">
                <a:solidFill>
                  <a:srgbClr val="FF0000"/>
                </a:solidFill>
              </a:rPr>
              <a:t>Il-karattri tal-immigranti fin-novella </a:t>
            </a:r>
            <a:r>
              <a:rPr lang="mt-MT" i="1" dirty="0" smtClean="0">
                <a:solidFill>
                  <a:srgbClr val="FF0000"/>
                </a:solidFill>
              </a:rPr>
              <a:t>Bl-Irħis </a:t>
            </a:r>
            <a:r>
              <a:rPr lang="mt-MT" dirty="0" smtClean="0">
                <a:solidFill>
                  <a:srgbClr val="FF0000"/>
                </a:solidFill>
              </a:rPr>
              <a:t>jbatu minħabba s-soċjetà. F’dawn it-tnejn tispikka s-solitudni. </a:t>
            </a:r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1026" name="Picture 2" descr="http://1.bp.blogspot.com/-UQMsKH1S4D8/TskHvckj-AI/AAAAAAAAB5k/nB98K0DH8Tw/s1600/sweerts_old_woma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260648"/>
            <a:ext cx="2160240" cy="2874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0" y="6470668"/>
            <a:ext cx="3352800" cy="365125"/>
          </a:xfrm>
        </p:spPr>
        <p:txBody>
          <a:bodyPr/>
          <a:lstStyle/>
          <a:p>
            <a:r>
              <a:rPr lang="en-GB" dirty="0" smtClean="0"/>
              <a:t>DC 2012-13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30886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mt-MT" dirty="0" smtClean="0"/>
              <a:t>Għaliex taħseb li l-laqam tal-mara kien “Il-Koranta”?</a:t>
            </a:r>
          </a:p>
          <a:p>
            <a:pPr marL="0" indent="0" algn="ctr">
              <a:buNone/>
            </a:pPr>
            <a:r>
              <a:rPr lang="mt-MT" dirty="0" smtClean="0">
                <a:solidFill>
                  <a:srgbClr val="FF0000"/>
                </a:solidFill>
              </a:rPr>
              <a:t>40 sena</a:t>
            </a:r>
          </a:p>
          <a:p>
            <a:endParaRPr lang="mt-MT" dirty="0" smtClean="0"/>
          </a:p>
          <a:p>
            <a:r>
              <a:rPr lang="mt-MT" dirty="0" smtClean="0"/>
              <a:t>Għaliex fl-aħħar nindunaw x’jisimha din il-mara? </a:t>
            </a:r>
          </a:p>
          <a:p>
            <a:pPr marL="0" indent="0" algn="ctr">
              <a:buNone/>
            </a:pPr>
            <a:r>
              <a:rPr lang="mt-MT" dirty="0" smtClean="0"/>
              <a:t> </a:t>
            </a:r>
            <a:r>
              <a:rPr lang="mt-MT" dirty="0" smtClean="0">
                <a:solidFill>
                  <a:srgbClr val="FF0000"/>
                </a:solidFill>
              </a:rPr>
              <a:t>Isem</a:t>
            </a:r>
            <a:r>
              <a:rPr lang="en-GB" dirty="0" smtClean="0">
                <a:solidFill>
                  <a:srgbClr val="FF0000"/>
                </a:solidFill>
              </a:rPr>
              <a:t> -</a:t>
            </a:r>
            <a:r>
              <a:rPr lang="mt-MT" dirty="0" smtClean="0">
                <a:solidFill>
                  <a:srgbClr val="FF0000"/>
                </a:solidFill>
              </a:rPr>
              <a:t> dinjita’</a:t>
            </a:r>
            <a:endParaRPr lang="mt-MT" dirty="0">
              <a:solidFill>
                <a:srgbClr val="FF0000"/>
              </a:solidFill>
            </a:endParaRPr>
          </a:p>
          <a:p>
            <a:endParaRPr lang="mt-MT" dirty="0" smtClean="0"/>
          </a:p>
          <a:p>
            <a:r>
              <a:rPr lang="mt-MT" dirty="0" smtClean="0"/>
              <a:t>Kif kienet tibda l-ġurnata din il-mara? </a:t>
            </a:r>
          </a:p>
          <a:p>
            <a:pPr marL="0" indent="0" algn="ctr">
              <a:buNone/>
            </a:pPr>
            <a:r>
              <a:rPr lang="mt-MT" dirty="0" smtClean="0">
                <a:solidFill>
                  <a:srgbClr val="FF0000"/>
                </a:solidFill>
              </a:rPr>
              <a:t>Knisja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-15877" y="6492875"/>
            <a:ext cx="3352800" cy="365125"/>
          </a:xfrm>
        </p:spPr>
        <p:txBody>
          <a:bodyPr/>
          <a:lstStyle/>
          <a:p>
            <a:r>
              <a:rPr lang="en-GB" dirty="0" smtClean="0"/>
              <a:t>DC 2012-13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50729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mw2.google.com/mw-panoramio/photos/medium/1941835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2417" y="4258896"/>
            <a:ext cx="3419872" cy="2599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229600" cy="1143000"/>
          </a:xfrm>
        </p:spPr>
        <p:txBody>
          <a:bodyPr/>
          <a:lstStyle/>
          <a:p>
            <a:r>
              <a:rPr lang="mt-MT" dirty="0" smtClean="0"/>
              <a:t>L-importanza tal-knisja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484784"/>
            <a:ext cx="8229600" cy="4389120"/>
          </a:xfrm>
        </p:spPr>
        <p:txBody>
          <a:bodyPr/>
          <a:lstStyle/>
          <a:p>
            <a:r>
              <a:rPr lang="mt-MT" dirty="0" smtClean="0"/>
              <a:t>Fil-knisja ssib ir-refuġju tagħha</a:t>
            </a:r>
          </a:p>
          <a:p>
            <a:endParaRPr lang="mt-MT" dirty="0" smtClean="0"/>
          </a:p>
          <a:p>
            <a:r>
              <a:rPr lang="mt-MT" dirty="0" smtClean="0"/>
              <a:t>Titlob lil San Ġużepp. “Ir-raġel twajjeb” mhux bħal kumplament tal-kotra.</a:t>
            </a:r>
          </a:p>
          <a:p>
            <a:endParaRPr lang="mt-MT" dirty="0" smtClean="0"/>
          </a:p>
          <a:p>
            <a:r>
              <a:rPr lang="mt-MT" dirty="0" smtClean="0"/>
              <a:t>Il-Kappillan kien l-uniku wieħed li qabeż għaliha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-23014" y="6492728"/>
            <a:ext cx="3352800" cy="365125"/>
          </a:xfrm>
        </p:spPr>
        <p:txBody>
          <a:bodyPr/>
          <a:lstStyle/>
          <a:p>
            <a:r>
              <a:rPr lang="en-GB" dirty="0" smtClean="0"/>
              <a:t>DC 2012-13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26009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t-MT" dirty="0" smtClean="0"/>
              <a:t>Il-metafora tal-fjura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mt-MT" dirty="0" smtClean="0"/>
              <a:t>X’jgħidilna li kellu San Gużepp f’idu? </a:t>
            </a:r>
          </a:p>
          <a:p>
            <a:pPr marL="0" indent="0" algn="ctr">
              <a:buNone/>
            </a:pPr>
            <a:r>
              <a:rPr lang="mt-MT" dirty="0" smtClean="0">
                <a:solidFill>
                  <a:srgbClr val="FF0000"/>
                </a:solidFill>
              </a:rPr>
              <a:t>“fjura mbexxqa”</a:t>
            </a:r>
          </a:p>
          <a:p>
            <a:endParaRPr lang="mt-MT" dirty="0" smtClean="0"/>
          </a:p>
          <a:p>
            <a:r>
              <a:rPr lang="mt-MT" dirty="0" smtClean="0"/>
              <a:t>X’tagħmel din il-fjura fl-aħħar tan-novella?</a:t>
            </a:r>
          </a:p>
          <a:p>
            <a:pPr marL="0" indent="0" algn="ctr">
              <a:buNone/>
            </a:pPr>
            <a:r>
              <a:rPr lang="mt-MT" dirty="0" smtClean="0">
                <a:solidFill>
                  <a:srgbClr val="FF0000"/>
                </a:solidFill>
              </a:rPr>
              <a:t>“bdiet tiftaħ sa fl-aħħar” – għaliex il-Koranta qatgħet xewqitha</a:t>
            </a:r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3074" name="Picture 2" descr="http://media.merchantcircle.com/3606802/St%20Joseph%20Statue%20of%20St%20Joseph%20Award%20Announcement%20Photo_full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0"/>
            <a:ext cx="2915816" cy="3073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10" descr="data:image/jpeg;base64,/9j/4AAQSkZJRgABAQAAAQABAAD/2wCEAAkGBxQSEhQUEhQUFRUVFBQWFRgVFBQVFRUXFBcWFhUVFBQYHCggGBolHBQUITEhJSkrLi4uFx8zODMsNygtLisBCgoKDg0OGxAQGiwkHyQsLCwsLCwsLCwsLCwsLCwsLCwsLCwsLCwsLCwsLCwsLCwsLCwsLCwsLCwsLCwsLCwsLP/AABEIAMQBAQMBIgACEQEDEQH/xAAcAAABBAMBAAAAAAAAAAAAAAAAAQMEBQIGBwj/xABAEAABAwEFBQUGBQEHBQEAAAABAAIDEQQFITFBBhJRYXETIjKBkQdSobHB8BRCgtHhciNiY5Ki0vEVQ1OywjP/xAAZAQADAQEBAAAAAAAAAAAAAAAAAQIDBAX/xAAoEQACAgICAQMDBQEAAAAAAAAAAQIRAyESMUEEUWEiMnFCgaHB0RP/2gAMAwEAAhEDEQA/AOHpEqEigQhBQAIQhAAhCEDBCEIAesdkfK8MjaXvdkAKn+BzV1e2xdts8fayQEx0qXsLZGt/r3Cd3qcE77Pb3bZbax76BrgYyTk3eIoTyqAD1XdZmOa0y2clrh42DEObqaZFXGNohtpnmZC7Nf2yVltwL2NbZp/ejbSN5/xIhgCfebQ9Vyi+7nlskpimbuuGRGLXjRzHaj7NCpaopOyvQhCQwVls3AyS1QskG8xzwCONcgaaVoq1bFsDYXS2yOgqGVefSjfPeI9CgTJftB2dFllbJCwtglaCMy1sgrvMBOIwAcAeJplhqi9RXncMc1j7GVoc2mI4nkdCDQg8QuO7S+zoxgvszi6mJjd4v0nXoVcoeURGfhmiRrIrFopgcDr/ACsisvJsIlSJQhiMHtTBUlyjuTiKSEQhCokEiVCBCISoQOhEJUIEKhCEigCEBBQAIQhAwQhCABCEIAF3H2Y3+Z7KA41khPZur+YU7jj1GHVpXDlt/svt747a1o8EjXNkHJoJa7qDh+opqXHZLVo6peUXZyEt8Lu8OVcx5FQr7umK3Q9lLgRUxvHijcfmDqNetCra9m1a08CfiP4Ve19Fb7JRxS/rmkskpilArm1w8L2nJzeSrl1bb+7TaLOHMaXSRvbu7oq4ted1wHKpafJa1c+wUr6GdwjHuto5/mfC349FDRaZq1isb5nhkTS9xyA+Z4DmV2z2d7Lixxkvo6V9C4jJtMmjpU48yi5Loiszd2JgbxObnc3O1V9DLTzQmRJmzxS1Ya8D8VrF6Zgj7+/qrWzz9046KrvDFlef1Wy+1mb7OU+0a5RG9toYKNkNHgZB/HzWmFdk2qsna2SZuobvDq3ELjawyKmbwdoxShKhRZZi5R3KQ5R3KokyEQhCokEIQgAQhCABCEIAVCEJDBKkSoARCEIAEIQgYJEqRAgXQfZVdJc+ScjADcaeONXU9Gj1WqbM3I61zCMGjR3nu4NHDmcgu73TYWQxtjjG61ooAE0rE2F4DuDr9Cq4NVnbcaclE3FUmkSN7g3Smd6mSdtbqADjiVFKwlMZJY+ifjk1UFpTgkTixMsHWujSOOCbnn7nmB9fooRcpRZXdHDE9SteTUWS0N2htWO/pPyXCyF3O+H9nZ5n+7G6nWmC4vFdkzvDFIf0O/ZLL4NMRDQp8lzzjOGX/I4/JMS2KRvijeOrHD6LI1IrlHKkPUdwVxIkIhCFRKFAqnrXYpIiBIxzCRUbzSKjiK5pgLrd3WFl4WCNkuLtzuP/ADNcMM9RUKXKml7gzkiFIvCxuhkfE8UcxxafLUcjmo6oAQhCAFQpRcD4gD8D6pqaKmIxHxHVSpApDSVIlTGIhCEDBCEIAEIVrs1df4idrSKsBDpOG6NPPLzQB0X2Y3T2dm7UjvSmvPdbUNHzPmt0a4qNcxaKNaAGgZDIAZUGikufjXTRW5cUZdhIFHe8NCJrQobzvZ5Llnl9h0NvdvGqQNTu6s2xKI2xjICXdUgQJ1sQK6IxFZGhZqdPmrW7bGT3nZfNOWK7w4guyGnHqr0MAAw6BVFc5fBDkQHWNtKEA1xp8kn4doyA9FMco8jhqu5UiLY3uDgEkjGagegWEkv2cFCntHP0xUPLBD2Q71uqzv8AFDG6vFoWs3jsPYpK0a6I8WHAfpOC2OZ5P8rARjXFZSkn1EpWce2s2YdYnN77ZI5K7rhgcNHDjiqBdI9qdtaY4IBi/fL6DMCm78SfgtSu3Za0TY7m433n930GaypmiZSLsux1mMVniYcCGVI4FxLqfFa3deyMUTmue4yOBqBSjajlqtysZouXLLlNRXgfg0H2qWUNtMcg/wC5Hj1YaV9CFpS3r2qTAyQN1DHk/qIp/wCpWirqEugQhCBkuiyYafVLRZFqwsyIk8W6eRxCwU2RlWkajEfUKEFpF2jSLtCIQhUUCELetgrnjfE6Z8bJD2hY3fG81tAD4cq4oboLNf2d2ektTsARGD3nAVr/AHWjU/JdYuTZgxsDWMEbdS7AnmdXFWF22hwAaO6ODWtaB0oFf2RgzJNeeJUuKe2Q2QJLOyBm63Eu8TjmQOA0Crppk9eNq3nE+Q6KE0E5rjzZm3SBBSqzAWQYgqIgYkrIS8B6kn5UQGJ1ka6oRbB0YtlfyHQBYSySaOd6lSm0TraarrjAmysAl953qU9HbZ25OKsRRK5gV8PkXIYgvmStHN3umBUplsa/I0PClHKO6MVwUy2WIPYHtwcNQNQplC+wIsp+yokrynWuLxjgRgeBPFKIBqsHPjpICFikMilyMb91USSJvBQ8k2FkSd7K1o0uGR3QXeqiTPcf3P7KyNn8kNsQPNOpy0Oyrij/AOU/aLQyCMySu3WNzOpPBo1KL/vGKxR70oc4/lY0HE/3nZNC5Nf9+SWuTfkwAwYweFg5c+a0jjjD8jWzDaC9Tap3ykUBwaPdaPCPviq5CEy6BCEICifROgYJhhwT8ZwXOzFmIGqiWllHHgcQpwCatsfdrwPwKcXTHF0yAhCFsbgAu0ez+6AyzGI//oSJHf1OFCB0o0eS0DYy5d93bvHdae4OLh+boPn0XRrutboXh7TQjPgR7pXNkzqM0vHkl7NiZdzmHvCiuY46sPGhoVJuO+IrUzKjtWuz8uIUieyBvh8wu1KMo3HoyOfBpJqU80JHijiOBPzWS8RdlhRFEoWS6IADQsi5Y1RuldUJEsN5ZNckbGn44RqVvCTYnoRrk6As2NbxPopUW7o1xW6QrIrYyrKyMO6Qsoa1wi9f5VpEZKYiNo4ZlDiCZp7DSvMklI5wT17x7kjgKUzwyxVeuGT3sOx58ixa0lYjkEFhOauLQ6Fc5ozNeQSdudBQcs/VK2FKWLoipAIbQaUIBGoIBB9VQXpspY7RUmLsnH80Xdx4luR9FelAAVP5QHL789n00QL4HCdg0HdkA5t18vRac4UwK7xe1sjs0ZkmduNGHFzjo1reJXEL1tYmmkkDd0Pe5wHCpqsppJ6Li2RUJEKSrJMDsFIYVCjdQqU0rKSIkiTEcQnHsqCPJRwVLZiVkZspHBTrlux1okDBUNze73R+/BORXU+aXdjGeJJ8La8St8ua7GWaPdbiTi52rj+3AJ5s6hHXZunaJ1njbGwNaKBooBwATsQ3jySRwF3RTYWBuS8z7mUiwsLd2hBoRlTNbPd1+7w3ZRyDv9wWoxyKxgfVvPVej6abjpEyVmN7RCOVwqKHvNOhDvsqIJwplrs4e0E5tOHQ6eqbigA0XJmhKORpddkDH4gDMgdSAnojvZEHpiq+9bs7r3gknAgUHKtTrQKvsMhiLd4uaA6uA3Qdac8lyvPPHL6uv5O/H6SGSFxezZmwp1sXI+qdsUzZGB7cjxHDBS2UXt4sSkk0zz2nF0yvDCHeHBPVOjQp7QE4GjqunHh43slysrmzuywWTbTJxorIMB4n0qmJoeFa/NbUxDLXudm4+SnWWzGoJr5lQ4nGuvwVpY5eWGvJFBYxfN273eGo00IWrSMc0kZ0W/PlAacv3Wh3haQZXFmVcPLBc+eEUk2MSO1cU620tTAIdyPwKbfHxWUVJdMKJvbDkmnvURzE2WrZTmg4khzlY3JA128XOoRg36muipKHiVb1DIu2rQMYS7oBU1Rzk+yqOX+1q8960CztPdixdze4a9B81oSnX1bzaJ5ZT+d5Irw/KPIUCgqCwQhCAMlIjOCjp+xsLnbo1+8VMuhy6H6q7uq63Po51Wt/1HoPqpN13W1lHOxPE6dB9SrQWkDLFcGTP4iZJWS4GNjFAAOX1PEqVDji5VQtAGJOKyNs44DnguKTbZqlRemcZJxk4Wuf9SAyNTy/lYWy9zE3efgK0GpPQJrndJFWjaxMFYXfJiuaR7YVIDWONeNB9Sthu3aVgBMgLQMa5hdmHlCS5qhSaOhS2V3ZucBg0ivGmOPyURjBqVJ2ZvZszA5rg9hq3A1BU+extB4VyI/bJX6rE5Vkj18kLuiotVhEjQN6mOlPkobLkcCP7Vu7hWreHLJbF+A5V6YH0SGwNPEdVxywKTtxV/k3x55wVJ6IVmiL3Dd7rRopc8QB7pqP2zUa0ROgoQ6oNRlj5q1scRkZUtoMAKcsyuv0bccm7t9mU9kENOix7QjiFZtsmoGXH6LJ1n+/4XtR2tGDVECK01/4+6J/thrT5IdZADUfD50S0+8lSQjBwH3mE7C+iZLRnkPgqK8r+aDuRmvFwy6N/dTkywxq5MEmydfN6ZsZ+o8OQ5qgKy3qiufMLBxXm5ZubtlpAHKTHLvYHPQqGXJN+iMeTixkt4Tbk5HJvDmm3NXckvAGFVF2xt/Z3ZOPepGP1kA/CqkOaqL2iTht37pzfK2n6cSfQLOeho5OkQhQUCEIQBkrSxOEfXXqoNljq7HTE+SkPjLjgsslPQpPwXUNrLvE6g+JTr7aAM6D1J+gWtxzY5p6TOq536dWF0Wsl408I0zzPqqae8ZH5uI6fvmnwcT0TNhs+9JTQGp8lrCEYq6BS9zYdnrFQVOZxKp9orf2slB4WYDrqVe3haexgJHid3W+eZWnAVUYVyk8j/YjGrfJllc0FTXyH1Uq/wC0boEY6u+gTt3yMjA3j5BVdqjL3uc45nT4IX1ZOT6QJpytm+exq30fPCTmGyNHMHdd82+i7UIe0jHELzrsRMILbA7EBztx3STu/MtPkvR90msfmfou2FTi4jct2iKwluf36qa2IPHP5cin3RArGOEA1GZz50XP/wAWv8/su0yDJZx4HgDh7p6cCpUcZbgKUGGGFPJTJYQ5tHUp9dKKE0mI7r8W/ldw5FaRxpMhtoHWprfECOoP0qFGlvGH/wAgHWv7K1LQQq+1XYx1ahdMW0SyjbtLZJK9nOx9MwyriD5BQbftMweFjnHiaNH7rUvaLso+zu/G2TBzcZQMntGbiNSNeIxzGNZc1/NtTPdkHib9RyWeXLNFximX1tvaSaoc6jfdbgP5UeI6HJM2cYqlte0LWWsQmm5SjjwccvvmuDInkV+TVGzMa5mLcRwUhkodlgeCzsDd9h4t+SxfZ8eCmDaRMomLgmJHqVQjPEfFYOAIqFTp9EjZtjYo3yP8LRU4VwHJUsm3dl0c89GH6qbtIKWK0H/DI9SAuP0XTC+KGjos3tAgHhjkd13Wj5rUNpL/AH2x4c4brGijGA1DeJJ1J4qpSKx0IhKhAhEJUIAso6HJLaTux83Yfv8AfNYQjBo5fNLb4tAalorTkc1hpyIXZXgqbG+oChJ+z1C0ki5LRIrj5KbYHMjq5xxOmtAq+qFm42qMn7Ey97V2zm0qGtGA4nUqGxoCRz+CAU4x4qkCWqHN5ZtxTJNM1j+I5or2HxLCyvLXNcM2uDh1aaj5L0zcc1Ya+8ajzAK8q/iOZXpTZF5/CWfez7KOvXcatsFpsOLRtVndUdPqlAx+KxsWXmErcx5rfin2A+w1WD2A1BxBWMLsUrn94J0IhxuMTtxx7p8J4clNLUlogEjSDnpyKYsMxI3XeJuHVCAbtlkD2lpFQfNeddutn33Zaw+LCJ5JZwHvRnlw5dF6TkdQ/Jatt9cLbbY5WUG+G7zDwcPCfvQlEo8o0OMqZxqHbGNjCaEuLTQcDzK0iaQucXONSSSTzKxcKGhwIzHDknbHZzI9rG5ucB6rkjFRRsztWzB7kdfzxNPnQK2liVVZ490xtH5QB6K1tMwPhIJ1FVmkq2JkSVwbmogFU4Wukdx4U+amNsRAxRCHJkNmrbdWgMsLxrI5jBzx3j8GrlFVtftBvxs8rYojWKGoqMnvPicOQyHmtTW9JaKj0KhIhBVioSISCxaISVQgC0soq4KNaZf7VxHvU8hh8lMsGdeCgU11OKxh9zMkxGsonWhIAlJWgm7AlYErJrCSpBY1gq5S5DSGWxYVOA+8lnQAV4Jpjy41PlyS2x1AB5n6JU26HW6IsjyTUrFCFqaDtmhL3tYM3ODR1caD5r05djBHGxg/K1rfQU+i4f7M7mMtpEzh/Zw410LyO6PLPyC7TZpsVpAiZs1mko31P0Cesxqeg+aq4Zqjqp8LqA88B5LYzM5X0JKiwWrekAPNFqkoP5+i417XNpHMkhggkLXxu7Z5YSC11KRio1oXGnMJyfFWCVs7sHKutr9yQSDCpDXjnoVzbYD2sNl3YLeQyTANmwDHnQSD8rjxy6LpVvG81w95uHUYgqLT2htNDttmq2o0xHnmoDbUCSOI+ijC01jGOhCqZbTTVUpUTRwna6xbtvtEbATWUkAYnv0dT/Uto2K2YMTu2lHfp3W+7XMnmtn/AOmsM0ku6N57ql2poKDHoArDBoXJLb+DZDcQq/otb23vdlkbG2JrTIXb2NTgMy7HGqzvza6Gz1DCJJNADgD/AHjouZXjbnzyOkkNXO9ANAOAS4p9lG/WX2qOa2hsrCeIeQD1G6qPaLb602tpZhFGc2srVw4OfmRywWqIVrSpE8UKhIhBQIQhIQIQhMAQhCALSA0a48ioyerRijErGHlmRkTVPRQk55JbPBqclMIopnPwgMA0NCrLS4l2Pkps0nHXAJmWIbrDqaox62ykxbM1Q5n7ziVMmO6zmcP3UBaQ9xx9wVhcl0SWqQMZgM3OPhY3ifoNVXrp2yHZfhmiGhNAZQPFv67+tOGlFbZRfXLZWWeNsUQO6MSTm4nNzuau4LSAqNtVIiJVRbJZud3ShwBVl2lB/I+9Vpl2W90buI1Cr9rPaPFZxuNHaS+4HABv9bsadM+i3UkuzOmWu3O1bLFCXmhkdURM953E67owqeg1Xny2Wp8r3SSOLnvcXOJzJKfvm9pbVK6WZ284/wCVo0awaAfeKhLKc+TNYxoF3f2T3y6Swsa9xcYnuYCTUgDED0cPRcYuGwtnnbG9xaHVyzJArRdcuaCO77JM4Va1odITiTXdDa4nPAYLJTqVDkrRf228A0OA940WvXxevZMOPfcO4P8A6PILTrz29wIs7DX35aYdGA/M+SZu+8TaYy55rI2gfz914HwRKTSszn9K0NXrtbao3loLAM2ndxofNUVuv+0TYPldTgDuj0CttoLHWLf1Ycf6TgfjQrV0R2hwlaBIhCooEqRZBACIQUiBioSIQIVCRCAFQhIgCdMcAsbM2rhVCFj+kzLUD4KEZCXOroaBCFjj8jfQxbD4Vi11SlQt19ovAXgcWjkoiEKodGkegT9itj4nh8T3McMi00PTmOSEKijbLp23tLnBj+ydzLCHf6SB8FeW3aiVkZcGRVAri13+5CFabIaNOvDa21TVBk3Gn8sY3B6jvfFUiEKS0JRFEISAyYaEEGhGIIwIIyIKtbXtNaZYTBJKXRmhNQ2p3SCAXUqRUA+SEIBlOrC4JyyeOn5nBrhoQ7AhCEn0KXTNxvCIbkg0LHA+hXPUISgY4hEIQrNQWSEIGhCkQhAmCEIQAIQhAAhCEAf/2Q=="/>
          <p:cNvSpPr>
            <a:spLocks noChangeAspect="1" noChangeArrowheads="1"/>
          </p:cNvSpPr>
          <p:nvPr/>
        </p:nvSpPr>
        <p:spPr bwMode="auto">
          <a:xfrm>
            <a:off x="0" y="-890588"/>
            <a:ext cx="2447925" cy="1866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AutoShape 12" descr="data:image/jpeg;base64,/9j/4AAQSkZJRgABAQAAAQABAAD/2wCEAAkGBxQSEhQUEhQUFRUVFBQWFRgVFBQVFRUXFBcWFhUVFBQYHCggGBolHBQUITEhJSkrLi4uFx8zODMsNygtLisBCgoKDg0OGxAQGiwkHyQsLCwsLCwsLCwsLCwsLCwsLCwsLCwsLCwsLCwsLCwsLCwsLCwsLCwsLCwsLCwsLCwsLP/AABEIAMQBAQMBIgACEQEDEQH/xAAcAAABBAMBAAAAAAAAAAAAAAAAAQMEBQIGBwj/xABAEAABAwEFBQUGBQEHBQEAAAABAAIDEQQFITFBBhJRYXETIjKBkQdSobHB8BRCgtHhciNiY5Ki0vEVQ1OywjP/xAAZAQADAQEBAAAAAAAAAAAAAAAAAQIDBAX/xAAoEQACAgICAQMDBQEAAAAAAAAAAQIRAyESMUEEUWEiMnFCgaHB0RP/2gAMAwEAAhEDEQA/AOHpEqEigQhBQAIQhAAhCEDBCEIAesdkfK8MjaXvdkAKn+BzV1e2xdts8fayQEx0qXsLZGt/r3Cd3qcE77Pb3bZbax76BrgYyTk3eIoTyqAD1XdZmOa0y2clrh42DEObqaZFXGNohtpnmZC7Nf2yVltwL2NbZp/ejbSN5/xIhgCfebQ9Vyi+7nlskpimbuuGRGLXjRzHaj7NCpaopOyvQhCQwVls3AyS1QskG8xzwCONcgaaVoq1bFsDYXS2yOgqGVefSjfPeI9CgTJftB2dFllbJCwtglaCMy1sgrvMBOIwAcAeJplhqi9RXncMc1j7GVoc2mI4nkdCDQg8QuO7S+zoxgvszi6mJjd4v0nXoVcoeURGfhmiRrIrFopgcDr/ACsisvJsIlSJQhiMHtTBUlyjuTiKSEQhCokEiVCBCISoQOhEJUIEKhCEigCEBBQAIQhAwQhCABCEIAF3H2Y3+Z7KA41khPZur+YU7jj1GHVpXDlt/svt747a1o8EjXNkHJoJa7qDh+opqXHZLVo6peUXZyEt8Lu8OVcx5FQr7umK3Q9lLgRUxvHijcfmDqNetCra9m1a08CfiP4Ve19Fb7JRxS/rmkskpilArm1w8L2nJzeSrl1bb+7TaLOHMaXSRvbu7oq4ted1wHKpafJa1c+wUr6GdwjHuto5/mfC349FDRaZq1isb5nhkTS9xyA+Z4DmV2z2d7Lixxkvo6V9C4jJtMmjpU48yi5Loiszd2JgbxObnc3O1V9DLTzQmRJmzxS1Ya8D8VrF6Zgj7+/qrWzz9046KrvDFlef1Wy+1mb7OU+0a5RG9toYKNkNHgZB/HzWmFdk2qsna2SZuobvDq3ELjawyKmbwdoxShKhRZZi5R3KQ5R3KokyEQhCokEIQgAQhCABCEIAVCEJDBKkSoARCEIAEIQgYJEqRAgXQfZVdJc+ScjADcaeONXU9Gj1WqbM3I61zCMGjR3nu4NHDmcgu73TYWQxtjjG61ooAE0rE2F4DuDr9Cq4NVnbcaclE3FUmkSN7g3Smd6mSdtbqADjiVFKwlMZJY+ifjk1UFpTgkTixMsHWujSOOCbnn7nmB9fooRcpRZXdHDE9SteTUWS0N2htWO/pPyXCyF3O+H9nZ5n+7G6nWmC4vFdkzvDFIf0O/ZLL4NMRDQp8lzzjOGX/I4/JMS2KRvijeOrHD6LI1IrlHKkPUdwVxIkIhCFRKFAqnrXYpIiBIxzCRUbzSKjiK5pgLrd3WFl4WCNkuLtzuP/ADNcMM9RUKXKml7gzkiFIvCxuhkfE8UcxxafLUcjmo6oAQhCAFQpRcD4gD8D6pqaKmIxHxHVSpApDSVIlTGIhCEDBCEIAEIVrs1df4idrSKsBDpOG6NPPLzQB0X2Y3T2dm7UjvSmvPdbUNHzPmt0a4qNcxaKNaAGgZDIAZUGikufjXTRW5cUZdhIFHe8NCJrQobzvZ5Llnl9h0NvdvGqQNTu6s2xKI2xjICXdUgQJ1sQK6IxFZGhZqdPmrW7bGT3nZfNOWK7w4guyGnHqr0MAAw6BVFc5fBDkQHWNtKEA1xp8kn4doyA9FMco8jhqu5UiLY3uDgEkjGagegWEkv2cFCntHP0xUPLBD2Q71uqzv8AFDG6vFoWs3jsPYpK0a6I8WHAfpOC2OZ5P8rARjXFZSkn1EpWce2s2YdYnN77ZI5K7rhgcNHDjiqBdI9qdtaY4IBi/fL6DMCm78SfgtSu3Za0TY7m433n930GaypmiZSLsux1mMVniYcCGVI4FxLqfFa3deyMUTmue4yOBqBSjajlqtysZouXLLlNRXgfg0H2qWUNtMcg/wC5Hj1YaV9CFpS3r2qTAyQN1DHk/qIp/wCpWirqEugQhCBkuiyYafVLRZFqwsyIk8W6eRxCwU2RlWkajEfUKEFpF2jSLtCIQhUUCELetgrnjfE6Z8bJD2hY3fG81tAD4cq4oboLNf2d2ektTsARGD3nAVr/AHWjU/JdYuTZgxsDWMEbdS7AnmdXFWF22hwAaO6ODWtaB0oFf2RgzJNeeJUuKe2Q2QJLOyBm63Eu8TjmQOA0Crppk9eNq3nE+Q6KE0E5rjzZm3SBBSqzAWQYgqIgYkrIS8B6kn5UQGJ1ka6oRbB0YtlfyHQBYSySaOd6lSm0TraarrjAmysAl953qU9HbZ25OKsRRK5gV8PkXIYgvmStHN3umBUplsa/I0PClHKO6MVwUy2WIPYHtwcNQNQplC+wIsp+yokrynWuLxjgRgeBPFKIBqsHPjpICFikMilyMb91USSJvBQ8k2FkSd7K1o0uGR3QXeqiTPcf3P7KyNn8kNsQPNOpy0Oyrij/AOU/aLQyCMySu3WNzOpPBo1KL/vGKxR70oc4/lY0HE/3nZNC5Nf9+SWuTfkwAwYweFg5c+a0jjjD8jWzDaC9Tap3ykUBwaPdaPCPviq5CEy6BCEICifROgYJhhwT8ZwXOzFmIGqiWllHHgcQpwCatsfdrwPwKcXTHF0yAhCFsbgAu0ez+6AyzGI//oSJHf1OFCB0o0eS0DYy5d93bvHdae4OLh+boPn0XRrutboXh7TQjPgR7pXNkzqM0vHkl7NiZdzmHvCiuY46sPGhoVJuO+IrUzKjtWuz8uIUieyBvh8wu1KMo3HoyOfBpJqU80JHijiOBPzWS8RdlhRFEoWS6IADQsi5Y1RuldUJEsN5ZNckbGn44RqVvCTYnoRrk6As2NbxPopUW7o1xW6QrIrYyrKyMO6Qsoa1wi9f5VpEZKYiNo4ZlDiCZp7DSvMklI5wT17x7kjgKUzwyxVeuGT3sOx58ixa0lYjkEFhOauLQ6Fc5ozNeQSdudBQcs/VK2FKWLoipAIbQaUIBGoIBB9VQXpspY7RUmLsnH80Xdx4luR9FelAAVP5QHL789n00QL4HCdg0HdkA5t18vRac4UwK7xe1sjs0ZkmduNGHFzjo1reJXEL1tYmmkkDd0Pe5wHCpqsppJ6Li2RUJEKSrJMDsFIYVCjdQqU0rKSIkiTEcQnHsqCPJRwVLZiVkZspHBTrlux1okDBUNze73R+/BORXU+aXdjGeJJ8La8St8ua7GWaPdbiTi52rj+3AJ5s6hHXZunaJ1njbGwNaKBooBwATsQ3jySRwF3RTYWBuS8z7mUiwsLd2hBoRlTNbPd1+7w3ZRyDv9wWoxyKxgfVvPVej6abjpEyVmN7RCOVwqKHvNOhDvsqIJwplrs4e0E5tOHQ6eqbigA0XJmhKORpddkDH4gDMgdSAnojvZEHpiq+9bs7r3gknAgUHKtTrQKvsMhiLd4uaA6uA3Qdac8lyvPPHL6uv5O/H6SGSFxezZmwp1sXI+qdsUzZGB7cjxHDBS2UXt4sSkk0zz2nF0yvDCHeHBPVOjQp7QE4GjqunHh43slysrmzuywWTbTJxorIMB4n0qmJoeFa/NbUxDLXudm4+SnWWzGoJr5lQ4nGuvwVpY5eWGvJFBYxfN273eGo00IWrSMc0kZ0W/PlAacv3Wh3haQZXFmVcPLBc+eEUk2MSO1cU620tTAIdyPwKbfHxWUVJdMKJvbDkmnvURzE2WrZTmg4khzlY3JA128XOoRg36muipKHiVb1DIu2rQMYS7oBU1Rzk+yqOX+1q8960CztPdixdze4a9B81oSnX1bzaJ5ZT+d5Irw/KPIUCgqCwQhCAMlIjOCjp+xsLnbo1+8VMuhy6H6q7uq63Po51Wt/1HoPqpN13W1lHOxPE6dB9SrQWkDLFcGTP4iZJWS4GNjFAAOX1PEqVDji5VQtAGJOKyNs44DnguKTbZqlRemcZJxk4Wuf9SAyNTy/lYWy9zE3efgK0GpPQJrndJFWjaxMFYXfJiuaR7YVIDWONeNB9Sthu3aVgBMgLQMa5hdmHlCS5qhSaOhS2V3ZucBg0ivGmOPyURjBqVJ2ZvZszA5rg9hq3A1BU+extB4VyI/bJX6rE5Vkj18kLuiotVhEjQN6mOlPkobLkcCP7Vu7hWreHLJbF+A5V6YH0SGwNPEdVxywKTtxV/k3x55wVJ6IVmiL3Dd7rRopc8QB7pqP2zUa0ROgoQ6oNRlj5q1scRkZUtoMAKcsyuv0bccm7t9mU9kENOix7QjiFZtsmoGXH6LJ1n+/4XtR2tGDVECK01/4+6J/thrT5IdZADUfD50S0+8lSQjBwH3mE7C+iZLRnkPgqK8r+aDuRmvFwy6N/dTkywxq5MEmydfN6ZsZ+o8OQ5qgKy3qiufMLBxXm5ZubtlpAHKTHLvYHPQqGXJN+iMeTixkt4Tbk5HJvDmm3NXckvAGFVF2xt/Z3ZOPepGP1kA/CqkOaqL2iTht37pzfK2n6cSfQLOeho5OkQhQUCEIQBkrSxOEfXXqoNljq7HTE+SkPjLjgsslPQpPwXUNrLvE6g+JTr7aAM6D1J+gWtxzY5p6TOq536dWF0Wsl408I0zzPqqae8ZH5uI6fvmnwcT0TNhs+9JTQGp8lrCEYq6BS9zYdnrFQVOZxKp9orf2slB4WYDrqVe3haexgJHid3W+eZWnAVUYVyk8j/YjGrfJllc0FTXyH1Uq/wC0boEY6u+gTt3yMjA3j5BVdqjL3uc45nT4IX1ZOT6QJpytm+exq30fPCTmGyNHMHdd82+i7UIe0jHELzrsRMILbA7EBztx3STu/MtPkvR90msfmfou2FTi4jct2iKwluf36qa2IPHP5cin3RArGOEA1GZz50XP/wAWv8/su0yDJZx4HgDh7p6cCpUcZbgKUGGGFPJTJYQ5tHUp9dKKE0mI7r8W/ldw5FaRxpMhtoHWprfECOoP0qFGlvGH/wAgHWv7K1LQQq+1XYx1ahdMW0SyjbtLZJK9nOx9MwyriD5BQbftMweFjnHiaNH7rUvaLso+zu/G2TBzcZQMntGbiNSNeIxzGNZc1/NtTPdkHib9RyWeXLNFximX1tvaSaoc6jfdbgP5UeI6HJM2cYqlte0LWWsQmm5SjjwccvvmuDInkV+TVGzMa5mLcRwUhkodlgeCzsDd9h4t+SxfZ8eCmDaRMomLgmJHqVQjPEfFYOAIqFTp9EjZtjYo3yP8LRU4VwHJUsm3dl0c89GH6qbtIKWK0H/DI9SAuP0XTC+KGjos3tAgHhjkd13Wj5rUNpL/AH2x4c4brGijGA1DeJJ1J4qpSKx0IhKhAhEJUIAso6HJLaTux83Yfv8AfNYQjBo5fNLb4tAalorTkc1hpyIXZXgqbG+oChJ+z1C0ki5LRIrj5KbYHMjq5xxOmtAq+qFm42qMn7Ey97V2zm0qGtGA4nUqGxoCRz+CAU4x4qkCWqHN5ZtxTJNM1j+I5or2HxLCyvLXNcM2uDh1aaj5L0zcc1Ya+8ajzAK8q/iOZXpTZF5/CWfez7KOvXcatsFpsOLRtVndUdPqlAx+KxsWXmErcx5rfin2A+w1WD2A1BxBWMLsUrn94J0IhxuMTtxx7p8J4clNLUlogEjSDnpyKYsMxI3XeJuHVCAbtlkD2lpFQfNeddutn33Zaw+LCJ5JZwHvRnlw5dF6TkdQ/Jatt9cLbbY5WUG+G7zDwcPCfvQlEo8o0OMqZxqHbGNjCaEuLTQcDzK0iaQucXONSSSTzKxcKGhwIzHDknbHZzI9rG5ucB6rkjFRRsztWzB7kdfzxNPnQK2liVVZ490xtH5QB6K1tMwPhIJ1FVmkq2JkSVwbmogFU4Wukdx4U+amNsRAxRCHJkNmrbdWgMsLxrI5jBzx3j8GrlFVtftBvxs8rYojWKGoqMnvPicOQyHmtTW9JaKj0KhIhBVioSISCxaISVQgC0soq4KNaZf7VxHvU8hh8lMsGdeCgU11OKxh9zMkxGsonWhIAlJWgm7AlYErJrCSpBY1gq5S5DSGWxYVOA+8lnQAV4Jpjy41PlyS2x1AB5n6JU26HW6IsjyTUrFCFqaDtmhL3tYM3ODR1caD5r05djBHGxg/K1rfQU+i4f7M7mMtpEzh/Zw410LyO6PLPyC7TZpsVpAiZs1mko31P0Cesxqeg+aq4Zqjqp8LqA88B5LYzM5X0JKiwWrekAPNFqkoP5+i417XNpHMkhggkLXxu7Z5YSC11KRio1oXGnMJyfFWCVs7sHKutr9yQSDCpDXjnoVzbYD2sNl3YLeQyTANmwDHnQSD8rjxy6LpVvG81w95uHUYgqLT2htNDttmq2o0xHnmoDbUCSOI+ijC01jGOhCqZbTTVUpUTRwna6xbtvtEbATWUkAYnv0dT/Uto2K2YMTu2lHfp3W+7XMnmtn/AOmsM0ku6N57ql2poKDHoArDBoXJLb+DZDcQq/otb23vdlkbG2JrTIXb2NTgMy7HGqzvza6Gz1DCJJNADgD/AHjouZXjbnzyOkkNXO9ANAOAS4p9lG/WX2qOa2hsrCeIeQD1G6qPaLb602tpZhFGc2srVw4OfmRywWqIVrSpE8UKhIhBQIQhIQIQhMAQhCALSA0a48ioyerRijErGHlmRkTVPRQk55JbPBqclMIopnPwgMA0NCrLS4l2Pkps0nHXAJmWIbrDqaox62ykxbM1Q5n7ziVMmO6zmcP3UBaQ9xx9wVhcl0SWqQMZgM3OPhY3ifoNVXrp2yHZfhmiGhNAZQPFv67+tOGlFbZRfXLZWWeNsUQO6MSTm4nNzuau4LSAqNtVIiJVRbJZud3ShwBVl2lB/I+9Vpl2W90buI1Cr9rPaPFZxuNHaS+4HABv9bsadM+i3UkuzOmWu3O1bLFCXmhkdURM953E67owqeg1Xny2Wp8r3SSOLnvcXOJzJKfvm9pbVK6WZ284/wCVo0awaAfeKhLKc+TNYxoF3f2T3y6Swsa9xcYnuYCTUgDED0cPRcYuGwtnnbG9xaHVyzJArRdcuaCO77JM4Va1odITiTXdDa4nPAYLJTqVDkrRf228A0OA940WvXxevZMOPfcO4P8A6PILTrz29wIs7DX35aYdGA/M+SZu+8TaYy55rI2gfz914HwRKTSszn9K0NXrtbao3loLAM2ndxofNUVuv+0TYPldTgDuj0CttoLHWLf1Ycf6TgfjQrV0R2hwlaBIhCooEqRZBACIQUiBioSIQIVCRCAFQhIgCdMcAsbM2rhVCFj+kzLUD4KEZCXOroaBCFjj8jfQxbD4Vi11SlQt19ovAXgcWjkoiEKodGkegT9itj4nh8T3McMi00PTmOSEKijbLp23tLnBj+ydzLCHf6SB8FeW3aiVkZcGRVAri13+5CFabIaNOvDa21TVBk3Gn8sY3B6jvfFUiEKS0JRFEISAyYaEEGhGIIwIIyIKtbXtNaZYTBJKXRmhNQ2p3SCAXUqRUA+SEIBlOrC4JyyeOn5nBrhoQ7AhCEn0KXTNxvCIbkg0LHA+hXPUISgY4hEIQrNQWSEIGhCkQhAmCEIQAIQhAAhCEAf/2Q=="/>
          <p:cNvSpPr>
            <a:spLocks noChangeAspect="1" noChangeArrowheads="1"/>
          </p:cNvSpPr>
          <p:nvPr/>
        </p:nvSpPr>
        <p:spPr bwMode="auto">
          <a:xfrm>
            <a:off x="152400" y="-738188"/>
            <a:ext cx="2447925" cy="1866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086" name="Picture 14" descr="http://www.dreamstime.com/white-lily-lower-head-closed-isolated-thumb1498385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646007"/>
            <a:ext cx="2519139" cy="1893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ight Arrow 6"/>
          <p:cNvSpPr/>
          <p:nvPr/>
        </p:nvSpPr>
        <p:spPr>
          <a:xfrm>
            <a:off x="3779912" y="5157192"/>
            <a:ext cx="1800200" cy="63737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088" name="Picture 16" descr="http://www.slrobertson.com/images/usa/georgia/atlanta/white-lily-b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8993" y="4398030"/>
            <a:ext cx="2376264" cy="2389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-6077" y="6492875"/>
            <a:ext cx="3352800" cy="365125"/>
          </a:xfrm>
        </p:spPr>
        <p:txBody>
          <a:bodyPr/>
          <a:lstStyle/>
          <a:p>
            <a:r>
              <a:rPr lang="en-GB" dirty="0" smtClean="0"/>
              <a:t>DC 2012-13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8802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3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412776"/>
            <a:ext cx="8229600" cy="4389120"/>
          </a:xfrm>
        </p:spPr>
        <p:txBody>
          <a:bodyPr/>
          <a:lstStyle/>
          <a:p>
            <a:r>
              <a:rPr lang="mt-MT" dirty="0" smtClean="0"/>
              <a:t>Għaliex taħseb li Friġġieri ma jagħtix isem lil dan ir-raħal?</a:t>
            </a:r>
          </a:p>
          <a:p>
            <a:endParaRPr lang="mt-MT" dirty="0" smtClean="0"/>
          </a:p>
          <a:p>
            <a:r>
              <a:rPr lang="mt-MT" dirty="0" smtClean="0"/>
              <a:t>X’hemm li jurina li din in-novella hija ambjentata ftit ta’ żmien ilu mhux ħażin?</a:t>
            </a:r>
          </a:p>
          <a:p>
            <a:endParaRPr lang="mt-MT" dirty="0"/>
          </a:p>
          <a:p>
            <a:r>
              <a:rPr lang="mt-MT" dirty="0" smtClean="0">
                <a:solidFill>
                  <a:srgbClr val="FF0000"/>
                </a:solidFill>
              </a:rPr>
              <a:t>Il-Landier</a:t>
            </a:r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4098" name="Picture 2" descr="http://kunsillokalimarsa.com/Library/SiteImages/L-istorja/storja%20right%20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933056"/>
            <a:ext cx="3456384" cy="2407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6492875"/>
            <a:ext cx="3352800" cy="365125"/>
          </a:xfrm>
        </p:spPr>
        <p:txBody>
          <a:bodyPr/>
          <a:lstStyle/>
          <a:p>
            <a:r>
              <a:rPr lang="en-GB" dirty="0" smtClean="0"/>
              <a:t>DC 2012-13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13721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t-MT" dirty="0" smtClean="0"/>
              <a:t>Kwotazzjonijiet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mt-MT" dirty="0" smtClean="0"/>
              <a:t>Il-Koranta:</a:t>
            </a:r>
          </a:p>
          <a:p>
            <a:pPr marL="0" indent="0" algn="ctr">
              <a:buNone/>
            </a:pPr>
            <a:r>
              <a:rPr lang="mt-MT" dirty="0" smtClean="0">
                <a:solidFill>
                  <a:srgbClr val="FF0000"/>
                </a:solidFill>
              </a:rPr>
              <a:t>“mara ta’ dahra, twajba ħawtiela kemm tista’ tkun ħlejqa umana, iżda weħidha”</a:t>
            </a:r>
          </a:p>
          <a:p>
            <a:endParaRPr lang="mt-MT" dirty="0" smtClean="0"/>
          </a:p>
          <a:p>
            <a:endParaRPr lang="mt-MT" dirty="0"/>
          </a:p>
          <a:p>
            <a:r>
              <a:rPr lang="mt-MT" dirty="0" smtClean="0"/>
              <a:t>X’effett irid joħloq bil-frażi </a:t>
            </a:r>
            <a:r>
              <a:rPr lang="mt-MT" dirty="0" smtClean="0">
                <a:solidFill>
                  <a:srgbClr val="FF0000"/>
                </a:solidFill>
              </a:rPr>
              <a:t>“Jafha r-raħal bi ħġaru u ma jafha ħadd” </a:t>
            </a:r>
            <a:r>
              <a:rPr lang="mt-MT" dirty="0" smtClean="0"/>
              <a:t>?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6492875"/>
            <a:ext cx="3352800" cy="365125"/>
          </a:xfrm>
        </p:spPr>
        <p:txBody>
          <a:bodyPr/>
          <a:lstStyle/>
          <a:p>
            <a:r>
              <a:rPr lang="en-GB" dirty="0" smtClean="0"/>
              <a:t>DC 2012-13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0333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980728"/>
            <a:ext cx="8229600" cy="4389120"/>
          </a:xfrm>
        </p:spPr>
        <p:txBody>
          <a:bodyPr/>
          <a:lstStyle/>
          <a:p>
            <a:r>
              <a:rPr lang="mt-MT" dirty="0" smtClean="0"/>
              <a:t>Tinħass il-persekuzzjoni tar-raħlin fil-konfront tagħha u l-effetti psikoloġiċi li ħallew fuq il-mara:</a:t>
            </a:r>
          </a:p>
          <a:p>
            <a:pPr marL="514350" indent="-514350">
              <a:buFont typeface="+mj-lt"/>
              <a:buAutoNum type="arabicPeriod"/>
            </a:pPr>
            <a:r>
              <a:rPr lang="mt-MT" dirty="0" smtClean="0"/>
              <a:t>It-tfal jinbxuha u l-ommijiet ma jgħidu </a:t>
            </a:r>
            <a:r>
              <a:rPr lang="mt-MT" dirty="0" smtClean="0"/>
              <a:t>xejn;</a:t>
            </a:r>
            <a:endParaRPr lang="mt-MT" dirty="0" smtClean="0"/>
          </a:p>
          <a:p>
            <a:pPr marL="514350" indent="-514350">
              <a:buFont typeface="+mj-lt"/>
              <a:buAutoNum type="arabicPeriod"/>
            </a:pPr>
            <a:r>
              <a:rPr lang="mt-MT" dirty="0" smtClean="0"/>
              <a:t>Lanqas is-surġent ma </a:t>
            </a:r>
            <a:r>
              <a:rPr lang="mt-MT" dirty="0" smtClean="0"/>
              <a:t>jsikkithom;</a:t>
            </a:r>
            <a:endParaRPr lang="mt-MT" dirty="0" smtClean="0"/>
          </a:p>
          <a:p>
            <a:pPr marL="514350" indent="-514350">
              <a:buFont typeface="+mj-lt"/>
              <a:buAutoNum type="arabicPeriod"/>
            </a:pPr>
            <a:r>
              <a:rPr lang="mt-MT" dirty="0" smtClean="0"/>
              <a:t>Jiddieħku bid-difetti tagħha, għax kienet </a:t>
            </a:r>
            <a:r>
              <a:rPr lang="mt-MT" dirty="0" smtClean="0"/>
              <a:t>tlaqlaq;</a:t>
            </a:r>
            <a:endParaRPr lang="mt-MT" dirty="0" smtClean="0"/>
          </a:p>
          <a:p>
            <a:pPr marL="514350" indent="-514350">
              <a:buFont typeface="+mj-lt"/>
              <a:buAutoNum type="arabicPeriod"/>
            </a:pPr>
            <a:r>
              <a:rPr lang="mt-MT" dirty="0" smtClean="0"/>
              <a:t>Tissakkar f’darha u tibki </a:t>
            </a:r>
            <a:r>
              <a:rPr lang="mt-MT" dirty="0" smtClean="0"/>
              <a:t>waħedha.</a:t>
            </a:r>
            <a:endParaRPr lang="en-GB" dirty="0"/>
          </a:p>
        </p:txBody>
      </p:sp>
      <p:pic>
        <p:nvPicPr>
          <p:cNvPr id="5122" name="Picture 2" descr="http://4.bp.blogspot.com/-PWgzzC1eQ2A/UNZL495P7YI/AAAAAAAAAX0/5IlVKkYNpdY/s1600/56865544-woman-cryin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846388"/>
            <a:ext cx="3096344" cy="2440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www.yabeyond.com/wp-content/uploads/2012/04/bully-boy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765"/>
          <a:stretch/>
        </p:blipFill>
        <p:spPr bwMode="auto">
          <a:xfrm>
            <a:off x="1043608" y="3846388"/>
            <a:ext cx="1952599" cy="2686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6475913"/>
            <a:ext cx="3352800" cy="365125"/>
          </a:xfrm>
        </p:spPr>
        <p:txBody>
          <a:bodyPr/>
          <a:lstStyle/>
          <a:p>
            <a:r>
              <a:rPr lang="en-GB" smtClean="0"/>
              <a:t>DC 2012-13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8161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628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mt-MT" dirty="0" smtClean="0"/>
              <a:t>Kwotazzjonijiet li jwasslu t-tbatija minħabba din il-persekuzzjoni inġusta tar-raħlin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mt-MT" dirty="0" smtClean="0"/>
          </a:p>
          <a:p>
            <a:endParaRPr lang="mt-MT" dirty="0"/>
          </a:p>
          <a:p>
            <a:endParaRPr lang="mt-MT" dirty="0" smtClean="0"/>
          </a:p>
          <a:p>
            <a:r>
              <a:rPr lang="mt-MT" dirty="0" smtClean="0"/>
              <a:t>“Ħadd ma sikkithom, lanqas is-surġent tal-pulizija huwa u għaddej”</a:t>
            </a:r>
          </a:p>
          <a:p>
            <a:endParaRPr lang="mt-MT" dirty="0"/>
          </a:p>
          <a:p>
            <a:r>
              <a:rPr lang="mt-MT" dirty="0" smtClean="0"/>
              <a:t>“Il-biki jserraħ, iżda meta l-għeja tkun kbira ħafna, id-dmugħ jista’ ma jservix”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6484522"/>
            <a:ext cx="3352800" cy="365125"/>
          </a:xfrm>
        </p:spPr>
        <p:txBody>
          <a:bodyPr/>
          <a:lstStyle/>
          <a:p>
            <a:r>
              <a:rPr lang="en-GB" dirty="0" smtClean="0"/>
              <a:t>DC 2012-13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31644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124</TotalTime>
  <Words>305</Words>
  <Application>Microsoft Office PowerPoint</Application>
  <PresentationFormat>On-screen Show (4:3)</PresentationFormat>
  <Paragraphs>65</Paragraphs>
  <Slides>9</Slides>
  <Notes>2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Flow</vt:lpstr>
      <vt:lpstr>Il-Koranta</vt:lpstr>
      <vt:lpstr>Mistoqsijiet</vt:lpstr>
      <vt:lpstr>PowerPoint Presentation</vt:lpstr>
      <vt:lpstr>L-importanza tal-knisja</vt:lpstr>
      <vt:lpstr>Il-metafora tal-fjura</vt:lpstr>
      <vt:lpstr>PowerPoint Presentation</vt:lpstr>
      <vt:lpstr>Kwotazzjonijiet</vt:lpstr>
      <vt:lpstr>PowerPoint Presentation</vt:lpstr>
      <vt:lpstr>Kwotazzjonijiet li jwasslu t-tbatija minħabba din il-persekuzzjoni inġusta tar-raħlin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Il-Koranta</dc:title>
  <dc:creator>dcoleiro</dc:creator>
  <cp:lastModifiedBy>Claire Zerafa</cp:lastModifiedBy>
  <cp:revision>14</cp:revision>
  <dcterms:created xsi:type="dcterms:W3CDTF">2013-03-19T07:12:20Z</dcterms:created>
  <dcterms:modified xsi:type="dcterms:W3CDTF">2013-10-26T11:21:18Z</dcterms:modified>
</cp:coreProperties>
</file>