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CC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8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2D33F-4EC5-43B6-A11A-75CF23EDF380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3A289-3097-4BA0-8338-0C228A3EF7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21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3A289-3097-4BA0-8338-0C228A3EF7C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75DA0-ADDC-491F-B9BB-B95BF669F881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62210-8297-4FE7-B3B2-6E6C734EB6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flowerdesktopwallpaper.com/images/539-red-rose-and-old-book-640x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6136" y="243840"/>
            <a:ext cx="5181600" cy="1371600"/>
          </a:xfrm>
        </p:spPr>
        <p:txBody>
          <a:bodyPr>
            <a:noAutofit/>
          </a:bodyPr>
          <a:lstStyle/>
          <a:p>
            <a:r>
              <a:rPr lang="mt-MT" sz="2400" dirty="0" smtClean="0">
                <a:solidFill>
                  <a:srgbClr val="4CC3C6"/>
                </a:solidFill>
                <a:latin typeface="Brush Script Std" pitchFamily="66" charset="0"/>
              </a:rPr>
              <a:t>Denise Sant,</a:t>
            </a:r>
            <a:endParaRPr lang="mt-MT" sz="2400" dirty="0">
              <a:solidFill>
                <a:srgbClr val="4CC3C6"/>
              </a:solidFill>
              <a:latin typeface="Brush Script Std" pitchFamily="66" charset="0"/>
            </a:endParaRPr>
          </a:p>
          <a:p>
            <a:r>
              <a:rPr lang="mt-MT" sz="2400" dirty="0" smtClean="0">
                <a:solidFill>
                  <a:srgbClr val="4CC3C6"/>
                </a:solidFill>
                <a:latin typeface="Brush Script Std" pitchFamily="66" charset="0"/>
              </a:rPr>
              <a:t> Kristina Briffa, </a:t>
            </a:r>
          </a:p>
          <a:p>
            <a:r>
              <a:rPr lang="mt-MT" sz="2400" dirty="0" smtClean="0">
                <a:solidFill>
                  <a:srgbClr val="4CC3C6"/>
                </a:solidFill>
                <a:latin typeface="Brush Script Std" pitchFamily="66" charset="0"/>
              </a:rPr>
              <a:t>Lara Vassallo,</a:t>
            </a:r>
          </a:p>
          <a:p>
            <a:r>
              <a:rPr lang="mt-MT" sz="2400" dirty="0" smtClean="0">
                <a:solidFill>
                  <a:srgbClr val="4CC3C6"/>
                </a:solidFill>
                <a:latin typeface="Brush Script Std" pitchFamily="66" charset="0"/>
              </a:rPr>
              <a:t> u Yanica Caruana</a:t>
            </a:r>
            <a:endParaRPr lang="en-US" sz="2400" dirty="0" smtClean="0">
              <a:solidFill>
                <a:srgbClr val="4CC3C6"/>
              </a:solidFill>
              <a:latin typeface="Brush Script Std" pitchFamily="66" charset="0"/>
            </a:endParaRPr>
          </a:p>
          <a:p>
            <a:endParaRPr lang="en-US" sz="2400" dirty="0" smtClean="0">
              <a:solidFill>
                <a:srgbClr val="4CC3C6"/>
              </a:solidFill>
              <a:latin typeface="Brush Script Std" pitchFamily="66" charset="0"/>
            </a:endParaRPr>
          </a:p>
          <a:p>
            <a:r>
              <a:rPr lang="en-US" sz="2400" dirty="0" err="1" smtClean="0">
                <a:solidFill>
                  <a:srgbClr val="4CC3C6"/>
                </a:solidFill>
                <a:latin typeface="Brush Script Std" pitchFamily="66" charset="0"/>
              </a:rPr>
              <a:t>Skola</a:t>
            </a:r>
            <a:r>
              <a:rPr lang="en-US" sz="2400" dirty="0" smtClean="0">
                <a:solidFill>
                  <a:srgbClr val="4CC3C6"/>
                </a:solidFill>
                <a:latin typeface="Brush Script Std" pitchFamily="66" charset="0"/>
              </a:rPr>
              <a:t> St Joseph, </a:t>
            </a:r>
            <a:r>
              <a:rPr lang="en-US" sz="2400" dirty="0" err="1" smtClean="0">
                <a:solidFill>
                  <a:srgbClr val="4CC3C6"/>
                </a:solidFill>
                <a:latin typeface="Brush Script Std" pitchFamily="66" charset="0"/>
              </a:rPr>
              <a:t>Tas-Sliema</a:t>
            </a:r>
            <a:endParaRPr lang="en-US" sz="2400" dirty="0">
              <a:solidFill>
                <a:srgbClr val="4CC3C6"/>
              </a:solidFill>
              <a:latin typeface="Brush Script Std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533400"/>
            <a:ext cx="1295400" cy="5791200"/>
            <a:chOff x="0" y="533400"/>
            <a:chExt cx="1295400" cy="5791200"/>
          </a:xfrm>
        </p:grpSpPr>
        <p:pic>
          <p:nvPicPr>
            <p:cNvPr id="1030" name="Picture 6" descr="http://www.bdlbooks.com/components/com_virtuemart/shop_image/product/HRMI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3400"/>
              <a:ext cx="1289304" cy="1828800"/>
            </a:xfrm>
            <a:prstGeom prst="rect">
              <a:avLst/>
            </a:prstGeom>
            <a:noFill/>
          </p:spPr>
        </p:pic>
        <p:pic>
          <p:nvPicPr>
            <p:cNvPr id="1032" name="Picture 8" descr="http://maltabookshop.eu/media/catalog/product/cache/9/image/5e06319eda06f020e43594a9c230972d/f/i/file_9926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62200"/>
              <a:ext cx="1274520" cy="1981200"/>
            </a:xfrm>
            <a:prstGeom prst="rect">
              <a:avLst/>
            </a:prstGeom>
            <a:noFill/>
          </p:spPr>
        </p:pic>
        <p:pic>
          <p:nvPicPr>
            <p:cNvPr id="1034" name="Picture 10" descr="http://maltabookshop.eu/media/catalog/product/cache/9/image/5e06319eda06f020e43594a9c230972d/f/i/file_9709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71974"/>
              <a:ext cx="1295400" cy="1952626"/>
            </a:xfrm>
            <a:prstGeom prst="rect">
              <a:avLst/>
            </a:prstGeom>
            <a:noFill/>
          </p:spPr>
        </p:pic>
      </p:grpSp>
      <p:sp>
        <p:nvSpPr>
          <p:cNvPr id="8" name="Rectangle 7"/>
          <p:cNvSpPr/>
          <p:nvPr/>
        </p:nvSpPr>
        <p:spPr>
          <a:xfrm>
            <a:off x="1394762" y="5715000"/>
            <a:ext cx="73148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mt-MT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Il-Ħrejjef u l-leġġendi</a:t>
            </a:r>
            <a:endParaRPr lang="en-GB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archment Book Brown Patte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828800"/>
            <a:ext cx="4495800" cy="5181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It-</a:t>
            </a:r>
            <a:r>
              <a:rPr lang="en-US" sz="2000" dirty="0" smtClean="0">
                <a:latin typeface="Comic Sans MS" pitchFamily="66" charset="0"/>
              </a:rPr>
              <a:t>T</a:t>
            </a:r>
            <a:r>
              <a:rPr lang="mt-MT" sz="2000" dirty="0" smtClean="0">
                <a:latin typeface="Comic Sans MS" pitchFamily="66" charset="0"/>
              </a:rPr>
              <a:t>fajla tal-</a:t>
            </a:r>
            <a:r>
              <a:rPr lang="en-US" sz="2000" dirty="0" smtClean="0">
                <a:latin typeface="Comic Sans MS" pitchFamily="66" charset="0"/>
              </a:rPr>
              <a:t>P</a:t>
            </a:r>
            <a:r>
              <a:rPr lang="mt-MT" sz="2000" dirty="0" smtClean="0">
                <a:latin typeface="Comic Sans MS" pitchFamily="66" charset="0"/>
              </a:rPr>
              <a:t>alazz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Rajt ma rajtx, smajt ma smajtx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L-</a:t>
            </a:r>
            <a:r>
              <a:rPr lang="en-US" sz="2000" dirty="0" smtClean="0">
                <a:latin typeface="Comic Sans MS" pitchFamily="66" charset="0"/>
              </a:rPr>
              <a:t>G</a:t>
            </a:r>
            <a:r>
              <a:rPr lang="mt-MT" sz="2000" dirty="0" smtClean="0">
                <a:latin typeface="Comic Sans MS" pitchFamily="66" charset="0"/>
              </a:rPr>
              <a:t>ħarusa tal-Mosta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Il-Madonna tal-Minsija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Wied Musa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Il-Kastell Ża</a:t>
            </a:r>
            <a:r>
              <a:rPr lang="en-US" sz="2000" dirty="0" smtClean="0">
                <a:latin typeface="Comic Sans MS" pitchFamily="66" charset="0"/>
              </a:rPr>
              <a:t>m</a:t>
            </a:r>
            <a:r>
              <a:rPr lang="mt-MT" sz="2000" dirty="0" smtClean="0">
                <a:latin typeface="Comic Sans MS" pitchFamily="66" charset="0"/>
              </a:rPr>
              <a:t>mitellu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Il-Madonna tal-Isperanza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Il-Madonna tal-Għar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Is-Seħer ta’ Kalipso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Il-Ġebla ta’ Dragut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525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t-MT" dirty="0">
                <a:latin typeface="Segoe Script" pitchFamily="34" charset="0"/>
              </a:rPr>
              <a:t>Lista ta’ </a:t>
            </a:r>
            <a:r>
              <a:rPr lang="mt-MT" dirty="0" smtClean="0">
                <a:latin typeface="Segoe Script" pitchFamily="34" charset="0"/>
              </a:rPr>
              <a:t>Leġġendi </a:t>
            </a:r>
            <a:r>
              <a:rPr lang="en-GB" dirty="0">
                <a:latin typeface="Segoe Script" pitchFamily="34" charset="0"/>
              </a:rPr>
              <a:t/>
            </a:r>
            <a:br>
              <a:rPr lang="en-GB" dirty="0">
                <a:latin typeface="Segoe Script" pitchFamily="34" charset="0"/>
              </a:rPr>
            </a:br>
            <a:r>
              <a:rPr lang="mt-MT" dirty="0">
                <a:latin typeface="Segoe Script" pitchFamily="34" charset="0"/>
              </a:rPr>
              <a:t>popolari......</a:t>
            </a:r>
            <a:r>
              <a:rPr lang="en-US" dirty="0">
                <a:latin typeface="Segoe Script" pitchFamily="34" charset="0"/>
              </a:rPr>
              <a:t/>
            </a:r>
            <a:br>
              <a:rPr lang="en-US" dirty="0">
                <a:latin typeface="Segoe Script" pitchFamily="34" charset="0"/>
              </a:rPr>
            </a:b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47800" y="3048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latin typeface="Segoe Script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archment Book Brown Pat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6248400" cy="1143000"/>
          </a:xfrm>
        </p:spPr>
        <p:txBody>
          <a:bodyPr>
            <a:noAutofit/>
          </a:bodyPr>
          <a:lstStyle/>
          <a:p>
            <a:r>
              <a:rPr lang="mt-MT" sz="4000" dirty="0" smtClean="0">
                <a:latin typeface="Segoe Script" pitchFamily="34" charset="0"/>
              </a:rPr>
              <a:t>Lista ta’ Ħrejjef </a:t>
            </a:r>
            <a:r>
              <a:rPr lang="en-GB" sz="4000" dirty="0" smtClean="0">
                <a:latin typeface="Segoe Script" pitchFamily="34" charset="0"/>
              </a:rPr>
              <a:t/>
            </a:r>
            <a:br>
              <a:rPr lang="en-GB" sz="4000" dirty="0" smtClean="0">
                <a:latin typeface="Segoe Script" pitchFamily="34" charset="0"/>
              </a:rPr>
            </a:br>
            <a:r>
              <a:rPr lang="mt-MT" sz="4000" dirty="0" smtClean="0">
                <a:latin typeface="Segoe Script" pitchFamily="34" charset="0"/>
              </a:rPr>
              <a:t>popolari......</a:t>
            </a:r>
            <a:endParaRPr lang="en-US" sz="4000" dirty="0">
              <a:latin typeface="Segoe Scrip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676400"/>
            <a:ext cx="4419600" cy="44497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Il-Ħrejjef ta’ Ġaħan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Il-Lanġasa tad-Deheb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Bin is-</a:t>
            </a:r>
            <a:r>
              <a:rPr lang="en-GB" sz="2000" dirty="0">
                <a:latin typeface="Comic Sans MS" pitchFamily="66" charset="0"/>
              </a:rPr>
              <a:t>S</a:t>
            </a:r>
            <a:r>
              <a:rPr lang="mt-MT" sz="2000" dirty="0" smtClean="0">
                <a:latin typeface="Comic Sans MS" pitchFamily="66" charset="0"/>
              </a:rPr>
              <a:t>ultan </a:t>
            </a:r>
            <a:r>
              <a:rPr lang="en-GB" sz="2000" dirty="0" smtClean="0">
                <a:latin typeface="Comic Sans MS" pitchFamily="66" charset="0"/>
              </a:rPr>
              <a:t>J</a:t>
            </a:r>
            <a:r>
              <a:rPr lang="mt-MT" sz="2000" dirty="0" smtClean="0">
                <a:latin typeface="Comic Sans MS" pitchFamily="66" charset="0"/>
              </a:rPr>
              <a:t>iżżewweġ ix-</a:t>
            </a:r>
            <a:r>
              <a:rPr lang="en-GB" sz="2000" dirty="0" smtClean="0">
                <a:latin typeface="Comic Sans MS" pitchFamily="66" charset="0"/>
              </a:rPr>
              <a:t>X</a:t>
            </a:r>
            <a:r>
              <a:rPr lang="mt-MT" sz="2000" dirty="0" smtClean="0">
                <a:latin typeface="Comic Sans MS" pitchFamily="66" charset="0"/>
              </a:rPr>
              <a:t>ebba tat-</a:t>
            </a:r>
            <a:r>
              <a:rPr lang="en-GB" sz="2000" dirty="0" smtClean="0">
                <a:latin typeface="Comic Sans MS" pitchFamily="66" charset="0"/>
              </a:rPr>
              <a:t>T</a:t>
            </a:r>
            <a:r>
              <a:rPr lang="mt-MT" sz="2000" dirty="0" smtClean="0">
                <a:latin typeface="Comic Sans MS" pitchFamily="66" charset="0"/>
              </a:rPr>
              <a:t>ronġiet </a:t>
            </a:r>
            <a:r>
              <a:rPr lang="en-GB" sz="2000" dirty="0" smtClean="0">
                <a:latin typeface="Comic Sans MS" pitchFamily="66" charset="0"/>
              </a:rPr>
              <a:t>M</a:t>
            </a:r>
            <a:r>
              <a:rPr lang="mt-MT" sz="2000" dirty="0" smtClean="0">
                <a:latin typeface="Comic Sans MS" pitchFamily="66" charset="0"/>
              </a:rPr>
              <a:t>ewwija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Għar Ħassan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Tifel </a:t>
            </a:r>
            <a:r>
              <a:rPr lang="en-GB" sz="2000" dirty="0" smtClean="0">
                <a:latin typeface="Comic Sans MS" pitchFamily="66" charset="0"/>
              </a:rPr>
              <a:t>J</a:t>
            </a:r>
            <a:r>
              <a:rPr lang="mt-MT" sz="2000" dirty="0" smtClean="0">
                <a:latin typeface="Comic Sans MS" pitchFamily="66" charset="0"/>
              </a:rPr>
              <a:t>eqr</a:t>
            </a:r>
            <a:r>
              <a:rPr lang="en-GB" sz="2000" dirty="0" smtClean="0">
                <a:latin typeface="Comic Sans MS" pitchFamily="66" charset="0"/>
              </a:rPr>
              <a:t>e</a:t>
            </a:r>
            <a:r>
              <a:rPr lang="mt-MT" sz="2000" dirty="0" smtClean="0">
                <a:latin typeface="Comic Sans MS" pitchFamily="66" charset="0"/>
              </a:rPr>
              <a:t>d </a:t>
            </a:r>
            <a:r>
              <a:rPr lang="en-GB" sz="2000" dirty="0" smtClean="0">
                <a:latin typeface="Comic Sans MS" pitchFamily="66" charset="0"/>
              </a:rPr>
              <a:t>D</a:t>
            </a:r>
            <a:r>
              <a:rPr lang="mt-MT" sz="2000" dirty="0" smtClean="0">
                <a:latin typeface="Comic Sans MS" pitchFamily="66" charset="0"/>
              </a:rPr>
              <a:t>isa’ </a:t>
            </a:r>
            <a:r>
              <a:rPr lang="mt-MT" sz="2000" dirty="0">
                <a:latin typeface="Comic Sans MS" pitchFamily="66" charset="0"/>
              </a:rPr>
              <a:t>Ġ</a:t>
            </a:r>
            <a:r>
              <a:rPr lang="mt-MT" sz="2000" dirty="0" smtClean="0">
                <a:latin typeface="Comic Sans MS" pitchFamily="66" charset="0"/>
              </a:rPr>
              <a:t>ganti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Kunċett u Marinton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L-</a:t>
            </a:r>
            <a:r>
              <a:rPr lang="en-US" sz="2000" dirty="0" smtClean="0">
                <a:latin typeface="Comic Sans MS" pitchFamily="66" charset="0"/>
              </a:rPr>
              <a:t>G</a:t>
            </a:r>
            <a:r>
              <a:rPr lang="mt-MT" sz="2000" dirty="0" smtClean="0">
                <a:latin typeface="Comic Sans MS" pitchFamily="66" charset="0"/>
              </a:rPr>
              <a:t>ħoġol tad-</a:t>
            </a:r>
            <a:r>
              <a:rPr lang="en-US" sz="2000" dirty="0" smtClean="0">
                <a:latin typeface="Comic Sans MS" pitchFamily="66" charset="0"/>
              </a:rPr>
              <a:t>D</a:t>
            </a:r>
            <a:r>
              <a:rPr lang="mt-MT" sz="2000" dirty="0" smtClean="0">
                <a:latin typeface="Comic Sans MS" pitchFamily="66" charset="0"/>
              </a:rPr>
              <a:t>eheb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Is-Siġra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Il-Ħrafa tax-Xhur</a:t>
            </a:r>
          </a:p>
          <a:p>
            <a:pPr>
              <a:buFont typeface="Wingdings" pitchFamily="2" charset="2"/>
              <a:buChar char="v"/>
            </a:pPr>
            <a:r>
              <a:rPr lang="mt-MT" sz="2000" dirty="0" smtClean="0">
                <a:latin typeface="Comic Sans MS" pitchFamily="66" charset="0"/>
              </a:rPr>
              <a:t>Il-Ġgant Gulija</a:t>
            </a:r>
            <a:endParaRPr lang="en-US" sz="20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ages.twitrounds.com/artistic-backgrounds/reading-book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5334000" cy="1143000"/>
          </a:xfrm>
        </p:spPr>
        <p:txBody>
          <a:bodyPr>
            <a:normAutofit/>
          </a:bodyPr>
          <a:lstStyle/>
          <a:p>
            <a:r>
              <a:rPr lang="mt-MT" u="sng" dirty="0" smtClean="0">
                <a:latin typeface="Arial Black" pitchFamily="34" charset="0"/>
              </a:rPr>
              <a:t>X’inhi leġġenda</a:t>
            </a:r>
            <a:r>
              <a:rPr lang="mt-MT" u="sng" dirty="0" smtClean="0">
                <a:latin typeface="Segoe Print" pitchFamily="2" charset="0"/>
              </a:rPr>
              <a:t>?</a:t>
            </a:r>
            <a:endParaRPr lang="en-US" u="sng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6999" y="1295400"/>
            <a:ext cx="5657745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Leġġenda hija storja tradizzjonali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jew ġabra ta’ stejjer, normalment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b’oriġini orali, li tintiret minn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ġenerazzjoni għal oħra. Ħafna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leġġendi jkunu mibnijin fuq bażi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storiku u bbażati iżjed fuq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fantasija milli fuq fatt.</a:t>
            </a:r>
          </a:p>
          <a:p>
            <a:pPr>
              <a:buNone/>
            </a:pPr>
            <a:endParaRPr lang="mt-MT" sz="24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mt-MT" sz="2400" dirty="0" smtClean="0">
                <a:latin typeface="Comic Sans MS" pitchFamily="66" charset="0"/>
              </a:rPr>
              <a:t>Kittieba</a:t>
            </a:r>
            <a:r>
              <a:rPr lang="mt-MT" sz="2400" dirty="0">
                <a:latin typeface="Comic Sans MS" pitchFamily="66" charset="0"/>
              </a:rPr>
              <a:t> </a:t>
            </a:r>
            <a:r>
              <a:rPr lang="mt-MT" sz="2400" dirty="0" smtClean="0">
                <a:latin typeface="Comic Sans MS" pitchFamily="66" charset="0"/>
              </a:rPr>
              <a:t>bħal Gwido Lanfranco u Victor</a:t>
            </a:r>
            <a:r>
              <a:rPr lang="mt-MT" sz="2400" dirty="0">
                <a:latin typeface="Comic Sans MS" pitchFamily="66" charset="0"/>
              </a:rPr>
              <a:t> </a:t>
            </a:r>
            <a:r>
              <a:rPr lang="mt-MT" sz="2400" dirty="0" smtClean="0">
                <a:latin typeface="Comic Sans MS" pitchFamily="66" charset="0"/>
              </a:rPr>
              <a:t>Fenech għamlu ġabra ta’ leġġendi.</a:t>
            </a:r>
            <a:endParaRPr lang="en-US" sz="2400" dirty="0">
              <a:latin typeface="Comic Sans MS" pitchFamily="66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333706" y="3064483"/>
            <a:ext cx="1553272" cy="3343519"/>
            <a:chOff x="7333706" y="3064483"/>
            <a:chExt cx="1553272" cy="3343519"/>
          </a:xfrm>
        </p:grpSpPr>
        <p:pic>
          <p:nvPicPr>
            <p:cNvPr id="1034" name="Picture 10" descr="http://maltabookshop.eu/media/catalog/product/cache/9/image/5e06319eda06f020e43594a9c230972d/f/i/file_63_9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939101">
              <a:off x="7762513" y="3064483"/>
              <a:ext cx="1124465" cy="1600200"/>
            </a:xfrm>
            <a:prstGeom prst="rect">
              <a:avLst/>
            </a:prstGeom>
            <a:noFill/>
          </p:spPr>
        </p:pic>
        <p:pic>
          <p:nvPicPr>
            <p:cNvPr id="1032" name="Picture 8" descr="http://www.sierra-books.com/Userfiles/image/cover/noisbn504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307084">
              <a:off x="7333706" y="4426802"/>
              <a:ext cx="1241354" cy="19812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images.twitrounds.com/artistic-backgrounds/reading-book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8229600" cy="1143000"/>
          </a:xfrm>
        </p:spPr>
        <p:txBody>
          <a:bodyPr/>
          <a:lstStyle/>
          <a:p>
            <a:r>
              <a:rPr lang="mt-MT" u="sng" dirty="0" smtClean="0">
                <a:latin typeface="Arial Black" pitchFamily="34" charset="0"/>
              </a:rPr>
              <a:t>X’inhi ħrafa?</a:t>
            </a:r>
            <a:endParaRPr lang="en-US" u="sng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1983" y="1295400"/>
            <a:ext cx="5257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Ħrafa hija storja twila li tkun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kollha kemm hi fantasija u</a:t>
            </a:r>
          </a:p>
          <a:p>
            <a:pPr marL="0" indent="0">
              <a:buNone/>
            </a:pPr>
            <a:r>
              <a:rPr lang="mt-MT" sz="2400" dirty="0" smtClean="0">
                <a:latin typeface="Comic Sans MS" pitchFamily="66" charset="0"/>
              </a:rPr>
              <a:t>affarijiet li ma jistgħux jiġru. </a:t>
            </a:r>
            <a:br>
              <a:rPr lang="mt-MT" sz="2400" dirty="0" smtClean="0">
                <a:latin typeface="Comic Sans MS" pitchFamily="66" charset="0"/>
              </a:rPr>
            </a:br>
            <a:r>
              <a:rPr lang="mt-MT" sz="2400" dirty="0" smtClean="0">
                <a:latin typeface="Comic Sans MS" pitchFamily="66" charset="0"/>
              </a:rPr>
              <a:t>Hi</a:t>
            </a:r>
            <a:r>
              <a:rPr lang="mt-MT" sz="2400" dirty="0">
                <a:latin typeface="Comic Sans MS" pitchFamily="66" charset="0"/>
              </a:rPr>
              <a:t> </a:t>
            </a:r>
            <a:r>
              <a:rPr lang="mt-MT" sz="2400" dirty="0" smtClean="0">
                <a:latin typeface="Comic Sans MS" pitchFamily="66" charset="0"/>
              </a:rPr>
              <a:t>miktuba bl-iskop li tgħallem </a:t>
            </a:r>
            <a:br>
              <a:rPr lang="mt-MT" sz="2400" dirty="0" smtClean="0">
                <a:latin typeface="Comic Sans MS" pitchFamily="66" charset="0"/>
              </a:rPr>
            </a:br>
            <a:r>
              <a:rPr lang="mt-MT" sz="2400" dirty="0" smtClean="0">
                <a:latin typeface="Comic Sans MS" pitchFamily="66" charset="0"/>
              </a:rPr>
              <a:t>u tagħti pjaċir. </a:t>
            </a:r>
          </a:p>
          <a:p>
            <a:pPr>
              <a:buNone/>
            </a:pPr>
            <a:endParaRPr lang="mt-MT" sz="2400" dirty="0">
              <a:latin typeface="Comic Sans MS" pitchFamily="66" charset="0"/>
            </a:endParaRP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Patri Manwel Magri u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Ġużè Cassar Pullicino huma żewġ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kittieba li baqgħu popolari għall-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ġabra ta’ ħrejjef li kitbu biex is-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sbuħija ta’ dawn l-istejjer ma</a:t>
            </a:r>
          </a:p>
          <a:p>
            <a:pPr>
              <a:buNone/>
            </a:pPr>
            <a:r>
              <a:rPr lang="mt-MT" sz="2400" dirty="0" smtClean="0">
                <a:latin typeface="Comic Sans MS" pitchFamily="66" charset="0"/>
              </a:rPr>
              <a:t>tintilifx.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1026" name="Picture 2" descr="http://t0.gstatic.com/images?q=tbn:ANd9GcRyDem33WC38nh-skS0wh4TzVd28kw5I8yJ4qAvajAVzlQ-aw8c1zLom1DxmQ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67790">
            <a:off x="7472053" y="2183633"/>
            <a:ext cx="1451787" cy="215079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654.photobucket.com/albums/uu270/Karmagirl67/book_backgroun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mt-MT" sz="2800" dirty="0" smtClean="0">
                <a:latin typeface="Comic Sans MS" pitchFamily="66" charset="0"/>
              </a:rPr>
              <a:t>Żewġ leġġendi li</a:t>
            </a:r>
          </a:p>
          <a:p>
            <a:pPr>
              <a:buNone/>
            </a:pPr>
            <a:r>
              <a:rPr lang="mt-MT" sz="2800" dirty="0" smtClean="0">
                <a:latin typeface="Comic Sans MS" pitchFamily="66" charset="0"/>
              </a:rPr>
              <a:t>għadhom popolari </a:t>
            </a:r>
          </a:p>
          <a:p>
            <a:pPr>
              <a:buNone/>
            </a:pPr>
            <a:r>
              <a:rPr lang="mt-MT" sz="2800" dirty="0" smtClean="0">
                <a:latin typeface="Comic Sans MS" pitchFamily="66" charset="0"/>
              </a:rPr>
              <a:t>sal-ġurnata </a:t>
            </a:r>
          </a:p>
          <a:p>
            <a:pPr>
              <a:buNone/>
            </a:pPr>
            <a:r>
              <a:rPr lang="mt-MT" sz="2800" dirty="0" smtClean="0">
                <a:latin typeface="Comic Sans MS" pitchFamily="66" charset="0"/>
              </a:rPr>
              <a:t>tal-lum.....</a:t>
            </a:r>
          </a:p>
          <a:p>
            <a:pPr>
              <a:buNone/>
            </a:pPr>
            <a:endParaRPr lang="mt-MT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1371600"/>
            <a:ext cx="32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3200" dirty="0" smtClean="0">
                <a:solidFill>
                  <a:srgbClr val="0070C0"/>
                </a:solidFill>
                <a:latin typeface="Segoe Print" pitchFamily="2" charset="0"/>
              </a:rPr>
              <a:t>“Rajt?  Ma Rajtx! Smajt? Ma Smajtx!”</a:t>
            </a:r>
          </a:p>
          <a:p>
            <a:endParaRPr lang="mt-MT" dirty="0" smtClean="0">
              <a:latin typeface="Segoe Print" pitchFamily="2" charset="0"/>
            </a:endParaRPr>
          </a:p>
          <a:p>
            <a:r>
              <a:rPr lang="mt-MT" dirty="0" smtClean="0">
                <a:latin typeface="Segoe Print" pitchFamily="2" charset="0"/>
              </a:rPr>
              <a:t>            </a:t>
            </a:r>
            <a:r>
              <a:rPr lang="mt-MT" sz="2400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U</a:t>
            </a:r>
          </a:p>
          <a:p>
            <a:endParaRPr lang="mt-MT" dirty="0" smtClean="0">
              <a:latin typeface="Segoe Print" pitchFamily="2" charset="0"/>
            </a:endParaRPr>
          </a:p>
          <a:p>
            <a:r>
              <a:rPr lang="mt-MT" sz="3600" dirty="0" smtClean="0">
                <a:solidFill>
                  <a:srgbClr val="0070C0"/>
                </a:solidFill>
                <a:latin typeface="Segoe Print" pitchFamily="2" charset="0"/>
              </a:rPr>
              <a:t>“</a:t>
            </a:r>
            <a:r>
              <a:rPr lang="mt-MT" sz="3200" dirty="0" smtClean="0">
                <a:solidFill>
                  <a:srgbClr val="0070C0"/>
                </a:solidFill>
                <a:latin typeface="Segoe Print" pitchFamily="2" charset="0"/>
              </a:rPr>
              <a:t>It-Tfajla tal-Palazz”</a:t>
            </a:r>
            <a:endParaRPr lang="en-US" sz="3200" dirty="0">
              <a:solidFill>
                <a:srgbClr val="0070C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www.freecodesource.com/wallpaper/caughtredhanded-81616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5410200" cy="48006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mt-MT" sz="1600" dirty="0" smtClean="0">
                <a:latin typeface="Comic Sans MS" pitchFamily="66" charset="0"/>
              </a:rPr>
              <a:t>Inti u għaddej fit-triq li minn Birkirkara tagħti għal San Ġwann, eżatt taħt il-Qasam Industrijali u ftit qabel ma taqbad Tal-Għargħar, għandek tiltaqa’ ma’ salib tal-konkrit - bħal dawk il-ħafna slaleb li niltaqgħu magħhom ħdejn xi knisja, kappella jew ħdejn xi ċimiterju jew f’nofs ta’ triq. Dan is-salib, qabel ma waqa’ u għamluh kif inhu llum, kellu imnaqqxin mal-kaptelli tiegħu dawn il-kelmiet nofs bit-Taljan u nofs bil-Latin:</a:t>
            </a:r>
          </a:p>
          <a:p>
            <a:pPr>
              <a:buNone/>
            </a:pPr>
            <a:endParaRPr lang="mt-MT" sz="14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mt-MT" sz="1400" dirty="0" smtClean="0">
                <a:solidFill>
                  <a:srgbClr val="FF0000"/>
                </a:solidFill>
                <a:latin typeface="Comic Sans MS" pitchFamily="66" charset="0"/>
              </a:rPr>
              <a:t>“VIDI, AUDIE TACI, SI VUOI CAMPARI IN PACI”</a:t>
            </a:r>
          </a:p>
          <a:p>
            <a:pPr>
              <a:buNone/>
            </a:pPr>
            <a:endParaRPr lang="mt-MT" sz="14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mt-MT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B’dan il-kliem, kif jiddeskrivuh il-letterati, min poġġa dan is-salib fis-seklu sbatax, ried iwiddeb lil min jgħaddi minn hemm li, jekk ried jgħix fil-paċi, għandu jara, jisma’, u ma jitkellem XEJN ma’ ĦADD.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381000"/>
            <a:ext cx="7924800" cy="990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t-MT" sz="3200" dirty="0" smtClean="0">
                <a:latin typeface="Segoe Print" pitchFamily="2" charset="0"/>
              </a:rPr>
              <a:t>Rajt? Ma Rajtx! </a:t>
            </a:r>
            <a:br>
              <a:rPr lang="mt-MT" sz="3200" dirty="0" smtClean="0">
                <a:latin typeface="Segoe Print" pitchFamily="2" charset="0"/>
              </a:rPr>
            </a:br>
            <a:r>
              <a:rPr lang="mt-MT" sz="3200" dirty="0" smtClean="0">
                <a:latin typeface="Segoe Print" pitchFamily="2" charset="0"/>
              </a:rPr>
              <a:t>Smajt? Ma Smajtx! </a:t>
            </a:r>
            <a:endParaRPr lang="en-US" sz="32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www.freecodesource.com/wallpaper/caughtredhanded-81616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>
              <a:rot lat="0" lon="11399976" rev="0"/>
            </a:camera>
            <a:lightRig rig="threePt" dir="t"/>
          </a:scene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685800"/>
            <a:ext cx="4953000" cy="6248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Dan is-salib dejjem sibnieh bħala ta’ “Rajt? Ma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Rajtx! Smajt? Ma Smajtx!” 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Fuq din it-twiddiba, tingħad din il-leġġenda: 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Wieħed bidwi kien bilqiegħda taħt il-ħajt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jistrieħ u dak il-ħin wasal ħdejh wieħed raġel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ieħor. Dan resaq lejh b’pass ħafif u staqsieh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kienx ra lil xi ħadd fl-inħawi. Il-bidwi qallu li iva,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u li kien rah dieħel fl-isqaq. Dak il-ħin il-raġel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daħal jiġri fejn urieh, sab lill-miskin li kien qed 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ifittex u, b’daqqa ta’ xafra, ħallieh minxur mal-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art, mejjet. 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Kien għalhekk li nħass il-bżonn li titpoġġa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twiddiba li, tara x’tara u tisma’ x’tisma’,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m’għandek qatt titkellem jekk ma tridx tiġi fil-</a:t>
            </a:r>
          </a:p>
          <a:p>
            <a:pPr algn="just">
              <a:buNone/>
            </a:pPr>
            <a:r>
              <a:rPr lang="mt-MT" sz="1600" dirty="0" smtClean="0">
                <a:latin typeface="Comic Sans MS" pitchFamily="66" charset="0"/>
              </a:rPr>
              <a:t>għali jew xi ħadd jibqa’ mejjet tort tiegħek!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57793" y="372798"/>
            <a:ext cx="3367204" cy="2217784"/>
            <a:chOff x="357793" y="372798"/>
            <a:chExt cx="3367204" cy="2217784"/>
          </a:xfrm>
        </p:grpSpPr>
        <p:pic>
          <p:nvPicPr>
            <p:cNvPr id="20484" name="Picture 4" descr="http://www.googolpower.com/content/files/imagecache/Display/files/eyes-covered-blind-fold-games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229398">
              <a:off x="1667597" y="487725"/>
              <a:ext cx="2057400" cy="1363807"/>
            </a:xfrm>
            <a:prstGeom prst="rect">
              <a:avLst/>
            </a:prstGeom>
            <a:noFill/>
          </p:spPr>
        </p:pic>
        <p:pic>
          <p:nvPicPr>
            <p:cNvPr id="20482" name="Picture 2" descr="http://mw2.google.com/mw-panoramio/photos/medium/8714466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693778">
              <a:off x="357793" y="372798"/>
              <a:ext cx="1663338" cy="2217784"/>
            </a:xfrm>
            <a:prstGeom prst="rect">
              <a:avLst/>
            </a:prstGeom>
            <a:noFill/>
          </p:spPr>
        </p:pic>
      </p:grpSp>
      <p:grpSp>
        <p:nvGrpSpPr>
          <p:cNvPr id="9" name="Group 8"/>
          <p:cNvGrpSpPr/>
          <p:nvPr/>
        </p:nvGrpSpPr>
        <p:grpSpPr>
          <a:xfrm>
            <a:off x="3962400" y="5257800"/>
            <a:ext cx="4343400" cy="1499617"/>
            <a:chOff x="3962400" y="5257800"/>
            <a:chExt cx="4343400" cy="1499617"/>
          </a:xfrm>
        </p:grpSpPr>
        <p:pic>
          <p:nvPicPr>
            <p:cNvPr id="20486" name="Picture 6" descr="http://paxarcana.files.wordpress.com/2007/12/cover_ears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5334000"/>
              <a:ext cx="2133600" cy="1421844"/>
            </a:xfrm>
            <a:prstGeom prst="rect">
              <a:avLst/>
            </a:prstGeom>
            <a:noFill/>
          </p:spPr>
        </p:pic>
        <p:pic>
          <p:nvPicPr>
            <p:cNvPr id="20488" name="Picture 8" descr="http://www.newbadbreathcure.com/wp-content/uploads/2010/01/mouth-covered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5257800"/>
              <a:ext cx="1828800" cy="149961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6" name="Picture 14" descr="http://i226.photobucket.com/albums/dd255/arianne101687/2059713604_6a01139af2_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484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mt-MT" dirty="0" smtClean="0">
                <a:latin typeface="Segoe Print" pitchFamily="2" charset="0"/>
              </a:rPr>
              <a:t>It-Tfajla tal-Palazz</a:t>
            </a:r>
            <a:endParaRPr lang="en-US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1054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Kien hemm tfajla ħelwa li kienet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ġennet kavallier. Però, dak              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iż-żmien il-kavallieri ma setgħux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joħorġu ma’ nisa. Meta missierha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sar jaf irrabja u għalhekk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iddeċieda li jmur ikellem lil xi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ħadd għoli fl-ordni ta’ San Ġwann. </a:t>
            </a:r>
          </a:p>
          <a:p>
            <a:pPr>
              <a:buNone/>
            </a:pPr>
            <a:endParaRPr lang="mt-MT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F’lejl minnhom, meta kienu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flimkien, semgħu l-bieb jinfetaħ u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kien il-Granmastru. Bl-għan li ssalva 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l-maħbub tagħha, it-tfalja qabżet 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mit-tieqa għal isfel.</a:t>
            </a:r>
            <a:endParaRPr lang="en-US" sz="2000" dirty="0">
              <a:latin typeface="Comic Sans MS" pitchFamily="66" charset="0"/>
            </a:endParaRPr>
          </a:p>
        </p:txBody>
      </p:sp>
      <p:pic>
        <p:nvPicPr>
          <p:cNvPr id="11" name="Picture 4" descr="http://www.ioikids.net/ioikids/lessons/history/lesson4/kavallier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085">
            <a:off x="4423159" y="1733931"/>
            <a:ext cx="2020953" cy="274862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://i226.photobucket.com/albums/dd255/arianne101687/2059713604_6a01139af2_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609600"/>
            <a:ext cx="6019800" cy="655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Meta l-Granmastru saqsa l-kavallier x’kien qed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jagħmel, dak qallu li kien poeta u kien qed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jistenna l-qamar jilluminah.  L-għada nstabet 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it-tfajla mejta ma’ siġra fil-ġnien tal-palazz 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tal-Verdala, il-post fejn kienet tħobb iddur ta’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sikwit. L-aħħar li kien instema’ fuq dan il-każ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kien meta l-pulizija ħareġ imwerwer jgħid li ra</a:t>
            </a:r>
          </a:p>
          <a:p>
            <a:pPr>
              <a:buNone/>
            </a:pPr>
            <a:r>
              <a:rPr lang="mt-MT" sz="2000" dirty="0" smtClean="0">
                <a:latin typeface="Comic Sans MS" pitchFamily="66" charset="0"/>
              </a:rPr>
              <a:t>l-fantażma ta’ tfajla ġol-palazz!</a:t>
            </a:r>
            <a:endParaRPr lang="en-US" sz="2000" dirty="0">
              <a:latin typeface="Comic Sans MS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01169" y="3766042"/>
            <a:ext cx="3509558" cy="2562225"/>
            <a:chOff x="3801169" y="3766042"/>
            <a:chExt cx="3509558" cy="2562225"/>
          </a:xfrm>
        </p:grpSpPr>
        <p:pic>
          <p:nvPicPr>
            <p:cNvPr id="24582" name="Picture 6" descr="http://www.l-orizzont.com/images/articleimages/2008/lavalette210808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16519">
              <a:off x="5668913" y="3766042"/>
              <a:ext cx="1641814" cy="2562225"/>
            </a:xfrm>
            <a:prstGeom prst="rect">
              <a:avLst/>
            </a:prstGeom>
            <a:noFill/>
          </p:spPr>
        </p:pic>
        <p:pic>
          <p:nvPicPr>
            <p:cNvPr id="24578" name="Picture 2" descr="http://photos.igougo.com/images/p293092-New_Bern-Palace_Garden_Delight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285171">
              <a:off x="3801169" y="4372396"/>
              <a:ext cx="2373076" cy="158205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654.photobucket.com/albums/uu270/Karmagirl67/book_backgroun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3276600" cy="2667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mt-MT" sz="2800" dirty="0" smtClean="0">
                <a:latin typeface="Comic Sans MS" pitchFamily="66" charset="0"/>
              </a:rPr>
              <a:t>Żewġ ħrejjef li</a:t>
            </a:r>
          </a:p>
          <a:p>
            <a:pPr algn="just">
              <a:buNone/>
            </a:pPr>
            <a:r>
              <a:rPr lang="mt-MT" sz="2800" dirty="0" smtClean="0">
                <a:latin typeface="Comic Sans MS" pitchFamily="66" charset="0"/>
              </a:rPr>
              <a:t>għadhom</a:t>
            </a:r>
          </a:p>
          <a:p>
            <a:pPr algn="just">
              <a:buNone/>
            </a:pPr>
            <a:r>
              <a:rPr lang="mt-MT" sz="2800" dirty="0" smtClean="0">
                <a:latin typeface="Comic Sans MS" pitchFamily="66" charset="0"/>
              </a:rPr>
              <a:t>popolari           </a:t>
            </a:r>
          </a:p>
          <a:p>
            <a:pPr algn="just">
              <a:buNone/>
            </a:pPr>
            <a:r>
              <a:rPr lang="mt-MT" sz="2800" dirty="0" smtClean="0">
                <a:latin typeface="Comic Sans MS" pitchFamily="66" charset="0"/>
              </a:rPr>
              <a:t>sal-lum... 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905000"/>
            <a:ext cx="373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2800" dirty="0" smtClean="0">
                <a:solidFill>
                  <a:srgbClr val="FF0000"/>
                </a:solidFill>
              </a:rPr>
              <a:t>   </a:t>
            </a:r>
            <a:r>
              <a:rPr lang="mt-MT" sz="3200" dirty="0" smtClean="0">
                <a:solidFill>
                  <a:srgbClr val="00B050"/>
                </a:solidFill>
                <a:latin typeface="Arial Black" pitchFamily="34" charset="0"/>
              </a:rPr>
              <a:t>“Marzu Twil”</a:t>
            </a:r>
          </a:p>
          <a:p>
            <a:r>
              <a:rPr lang="mt-MT" sz="32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r>
              <a:rPr lang="mt-MT" sz="3200" dirty="0" smtClean="0">
                <a:solidFill>
                  <a:srgbClr val="FF0000"/>
                </a:solidFill>
                <a:latin typeface="Arial Black" pitchFamily="34" charset="0"/>
              </a:rPr>
              <a:t>           </a:t>
            </a:r>
            <a:r>
              <a:rPr lang="mt-MT" sz="3200" dirty="0" smtClean="0">
                <a:latin typeface="Arial Black" pitchFamily="34" charset="0"/>
              </a:rPr>
              <a:t>u</a:t>
            </a:r>
          </a:p>
          <a:p>
            <a:endParaRPr lang="mt-MT" sz="32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mt-MT" sz="3200" dirty="0" smtClean="0">
                <a:solidFill>
                  <a:srgbClr val="00B050"/>
                </a:solidFill>
                <a:latin typeface="Arial Black" pitchFamily="34" charset="0"/>
              </a:rPr>
              <a:t>“Is-Serp ta’       Ħafna Rjus”</a:t>
            </a:r>
            <a:endParaRPr lang="en-US" sz="3200" dirty="0">
              <a:solidFill>
                <a:srgbClr val="00B05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www.richard-seaman.com/Wallpaper/Nature/Reptiles/Snakes/ParrotSnakeOnStick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67400" cy="944562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mt-MT" sz="3600" dirty="0" smtClean="0">
                <a:latin typeface="Arial Black" pitchFamily="34" charset="0"/>
              </a:rPr>
              <a:t>Is-Serp ta’ Ħafna Rjus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824" y="1450848"/>
            <a:ext cx="54102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t-MT" sz="2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Darba kien hemm sultan li kellu tlett itfal. Dan is-sultan kellu għal qalbu l-ġonna u n-natura. Hu kellu siġra waħda biss, iżda, din is-siġra kienet speċjali għaliex kienet tagħmel tuffieħa tad-deheb darba f’sena. </a:t>
            </a:r>
          </a:p>
          <a:p>
            <a:pPr>
              <a:buNone/>
            </a:pPr>
            <a:endParaRPr lang="mt-MT" sz="20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mt-MT" sz="2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F’nofs ta’ lejl, kull sena, kien jiġi s-serp kattiv fil-ġnien tas-sultan, u jisraq it-tuffieħa. Is-sultan irrabja, u għalhekk, qabbad lil ibnu l-kbir biex b’suffara u sikkina jmur jikseb lura t-tuffieħa u jaqtagħlu waħda mill-irjus biex wara li jkun lest, jaqbad ftit mid-demm tiegħu u jpoġġih ġo dan il-vażun, biex b’hekk isibu t-toqba fejn joqgħod u jaqbduh.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515382" y="2543357"/>
            <a:ext cx="2702978" cy="3744924"/>
            <a:chOff x="5515382" y="2543357"/>
            <a:chExt cx="2702978" cy="3744924"/>
          </a:xfrm>
        </p:grpSpPr>
        <p:grpSp>
          <p:nvGrpSpPr>
            <p:cNvPr id="9" name="Group 8"/>
            <p:cNvGrpSpPr/>
            <p:nvPr/>
          </p:nvGrpSpPr>
          <p:grpSpPr>
            <a:xfrm>
              <a:off x="5515382" y="2909012"/>
              <a:ext cx="2592671" cy="2944241"/>
              <a:chOff x="5515382" y="2909012"/>
              <a:chExt cx="2592671" cy="2944241"/>
            </a:xfrm>
          </p:grpSpPr>
          <p:pic>
            <p:nvPicPr>
              <p:cNvPr id="1040" name="Picture 16" descr="http://www.nathanielturner.com/images/New_Folder3/sultan18.jp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88384">
                <a:off x="5515382" y="3895375"/>
                <a:ext cx="1625330" cy="1957878"/>
              </a:xfrm>
              <a:prstGeom prst="rect">
                <a:avLst/>
              </a:prstGeom>
              <a:noFill/>
            </p:spPr>
          </p:pic>
          <p:pic>
            <p:nvPicPr>
              <p:cNvPr id="1042" name="Picture 18" descr="http://www.nathanielturner.com/images/New_Folder3/sultan10.jpg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210655">
                <a:off x="6883739" y="2909012"/>
                <a:ext cx="1224314" cy="2165222"/>
              </a:xfrm>
              <a:prstGeom prst="rect">
                <a:avLst/>
              </a:prstGeom>
              <a:noFill/>
            </p:spPr>
          </p:pic>
        </p:grpSp>
        <p:sp>
          <p:nvSpPr>
            <p:cNvPr id="13" name="TextBox 12"/>
            <p:cNvSpPr txBox="1"/>
            <p:nvPr/>
          </p:nvSpPr>
          <p:spPr>
            <a:xfrm rot="294898">
              <a:off x="5576180" y="5918949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t-MT" dirty="0" smtClean="0">
                  <a:solidFill>
                    <a:schemeClr val="bg1">
                      <a:lumMod val="95000"/>
                    </a:schemeClr>
                  </a:solidFill>
                  <a:latin typeface="Comic Sans MS" pitchFamily="66" charset="0"/>
                </a:rPr>
                <a:t>Is-sultan</a:t>
              </a:r>
              <a:endParaRPr lang="en-US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1111084">
              <a:off x="6717655" y="2543357"/>
              <a:ext cx="15007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t-MT" sz="1200" dirty="0" smtClean="0">
                  <a:solidFill>
                    <a:schemeClr val="bg1">
                      <a:lumMod val="95000"/>
                    </a:schemeClr>
                  </a:solidFill>
                  <a:latin typeface="Comic Sans MS" pitchFamily="66" charset="0"/>
                </a:rPr>
                <a:t>It-tifel il- kbir</a:t>
              </a:r>
              <a:endParaRPr lang="en-US" sz="12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://www.richard-seaman.com/Wallpaper/Nature/Reptiles/Snakes/ParrotSnakeOnStick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256032"/>
            <a:ext cx="57150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t-MT" sz="2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Meta t-tifel telaq minn ħdejn missieru, qabdu n-ngħas u marret għajnu bih. F’nofs ta’ lejl, it-tifel qam u mar jagħmel dak li qallu missieru. Meta t-tifel ipprova jeħodlu t-tuffieħa u jaqtagħlu waħda mill-irjus, ma rnexxilux.  Meta mar lura d-dar u qal lil missieru, is-sena ta’ wara qabbad lil ibnu l-fustani, u ġralu l-istess. It-tielet sena, bagħat lit-tifel iż-żgħir. Dan ma raqadx u meta lemaħ is-serp, irnexxielu jikseb it-tuffieħa u jaqtagħlu waħda minn irjusu. </a:t>
            </a:r>
          </a:p>
          <a:p>
            <a:pPr>
              <a:buNone/>
            </a:pPr>
            <a:endParaRPr lang="mt-MT" sz="20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mt-MT" sz="2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Il-Ħadd filgħodu, is-sultan u t-tlett itfal tiegħu bdew ifittxu t-toqba tas-serp. Meta sabuh, is-sultan qabad ħabel, rabtu ma’ qaddu u niżżlu fit-toqba tas-serp. Mal-ħabel kellu qanpiena biex meta jrid itawwal il-ħabel idoqq tliet darbiet, biex jieqaf itawwal il-ħabel, darbtejn, u biex jittella’, idoqq darba.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760" y="2250632"/>
            <a:ext cx="2728440" cy="3516463"/>
            <a:chOff x="14760" y="2250632"/>
            <a:chExt cx="2728440" cy="3516463"/>
          </a:xfrm>
        </p:grpSpPr>
        <p:pic>
          <p:nvPicPr>
            <p:cNvPr id="28674" name="Picture 2" descr="http://1.bp.blogspot.com/_BHQXYbtdBiE/SUbE6M_EX_I/AAAAAAAABkU/w83IydDgEf4/s320/comp_sultan_jamalul_alam+001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109164">
              <a:off x="362391" y="2582219"/>
              <a:ext cx="1209476" cy="1843013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 rot="21058245">
              <a:off x="14760" y="2250632"/>
              <a:ext cx="15157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t-MT" sz="1400" dirty="0" smtClean="0">
                  <a:solidFill>
                    <a:schemeClr val="bg1">
                      <a:lumMod val="95000"/>
                    </a:schemeClr>
                  </a:solidFill>
                  <a:latin typeface="Comic Sans MS" pitchFamily="66" charset="0"/>
                </a:rPr>
                <a:t>It-tifel fustani</a:t>
              </a:r>
              <a:endParaRPr lang="en-US" sz="14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endParaRPr>
            </a:p>
          </p:txBody>
        </p:sp>
        <p:pic>
          <p:nvPicPr>
            <p:cNvPr id="28676" name="Picture 4" descr="http://images1.bonhams.com/image?src=Images/live/2011-03/01/8261177-3-1.jpg&amp;tmp=web300&amp;top=0.000000&amp;left=0.000000&amp;right=1.000000&amp;bottom=1.000000&amp;dt=zoom_image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38482">
              <a:off x="1066800" y="3695700"/>
              <a:ext cx="1676400" cy="167640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 rot="478275">
              <a:off x="850705" y="5459318"/>
              <a:ext cx="182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t-MT" sz="1400" dirty="0" smtClean="0">
                  <a:solidFill>
                    <a:schemeClr val="bg1">
                      <a:lumMod val="95000"/>
                    </a:schemeClr>
                  </a:solidFill>
                  <a:latin typeface="Comic Sans MS" pitchFamily="66" charset="0"/>
                </a:rPr>
                <a:t>It-tifel iż-żgħir</a:t>
              </a:r>
              <a:endParaRPr lang="en-US" sz="14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://www.richard-seaman.com/Wallpaper/Nature/Reptiles/Snakes/ParrotSnakeOnStick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48" y="0"/>
            <a:ext cx="9144000" cy="6858000"/>
          </a:xfrm>
          <a:prstGeom prst="rect">
            <a:avLst/>
          </a:prstGeom>
          <a:noFill/>
          <a:scene3d>
            <a:camera prst="orthographicFront">
              <a:rot lat="0" lon="21599951" rev="0"/>
            </a:camera>
            <a:lightRig rig="threePt" dir="t"/>
          </a:scene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" y="268224"/>
            <a:ext cx="5334000" cy="6324600"/>
          </a:xfrm>
        </p:spPr>
        <p:txBody>
          <a:bodyPr>
            <a:normAutofit lnSpcReduction="10000"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It-tifel il-kbir u l-fustani, it-tnejn daqqew darba meta waslu, iżda meta niżel iż-żgħir u daqq darba, is-sultan ma semax il-qanpiena ddoqq darba imma darbtejn. Meta waqaf itawwallu l-ħabel, rabat ħaġra kbira u daqq darba biex itellgħuh, iżda meta wasal fuq, il-ħaġra ssabbtet mal-art u hu beda jdur sakemm wasal ħdejn bejta għasafar u beda jżoqqhom. L-għasfura ferħet ħafna u b’hekk bdew jitkellmu u qaltlu biex jidħol ġewwa. </a:t>
            </a:r>
          </a:p>
          <a:p>
            <a:pPr algn="r">
              <a:buNone/>
            </a:pPr>
            <a:endParaRPr lang="mt-MT" sz="16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  <a:p>
            <a:pPr marL="0" indent="0" algn="r">
              <a:buNone/>
            </a:pPr>
            <a:endParaRPr lang="mt-MT" sz="1600" dirty="0" smtClean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Hemm kellu jsib is-sejf biex joqtol is-serp u qaltlu biex jieħu l-aktar wieħed imsaddad. Meta t-tifel iltaqa’ mas-serp, dawn bdew jiġġieldu, sakemm it-tifel qatagħlu rjusu kollha u qatlu. Meta lesta, ġiet l-għasfura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u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qaltlu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biex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jerf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a’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s-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serp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fuq</a:t>
            </a:r>
            <a:r>
              <a:rPr lang="mt-MT" sz="16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dahru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 u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jitl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a’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fuq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dah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a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r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h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a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biex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jaħarbu</a:t>
            </a:r>
            <a:r>
              <a:rPr lang="mt-MT" sz="16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min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h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emm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.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Kif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was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s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litu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d-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dar</a:t>
            </a:r>
            <a:r>
              <a:rPr lang="mt-MT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,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missieru</a:t>
            </a:r>
            <a:r>
              <a:rPr lang="mt-MT" sz="16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għamlu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sultan! 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539277" y="3926064"/>
            <a:ext cx="3345221" cy="2544065"/>
            <a:chOff x="5539277" y="3926064"/>
            <a:chExt cx="3345221" cy="2544065"/>
          </a:xfrm>
        </p:grpSpPr>
        <p:pic>
          <p:nvPicPr>
            <p:cNvPr id="27652" name="Picture 4" descr="http://www.knife-depot.com/blog/wp-content/uploads/2011/12/Rusty-knife1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99967">
              <a:off x="6773783" y="4813218"/>
              <a:ext cx="2110715" cy="1656911"/>
            </a:xfrm>
            <a:prstGeom prst="rect">
              <a:avLst/>
            </a:prstGeom>
            <a:noFill/>
          </p:spPr>
        </p:pic>
        <p:pic>
          <p:nvPicPr>
            <p:cNvPr id="27650" name="Picture 2" descr="http://cdn.planetminecraft.com/files/resource_media/screenshot/1224/neeeeee_2563569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989147">
              <a:off x="5539277" y="3926064"/>
              <a:ext cx="1598157" cy="167827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azaardesigns.com/wp-content/uploads/abstract-floral-background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mt-MT" dirty="0" smtClean="0">
                <a:latin typeface="Arial Black" pitchFamily="34" charset="0"/>
              </a:rPr>
              <a:t>Marzu Twil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mt-MT" sz="2000" dirty="0" smtClean="0"/>
              <a:t>Darba waħda kien hemm raġel li kellu xkora qamħ u qal lil martu li aħjar</a:t>
            </a:r>
          </a:p>
          <a:p>
            <a:pPr>
              <a:buNone/>
            </a:pPr>
            <a:r>
              <a:rPr lang="mt-MT" sz="2000" dirty="0" smtClean="0"/>
              <a:t>jerfgħu l-qamħ li kellhom għal Marzu, billi hu xahar twil. Kien hemm raġel</a:t>
            </a:r>
          </a:p>
          <a:p>
            <a:pPr>
              <a:buNone/>
            </a:pPr>
            <a:r>
              <a:rPr lang="mt-MT" sz="2000" dirty="0" smtClean="0"/>
              <a:t>ieħor fil-viċin li kellu l-laqam ta’ ‘Marzu t-Twil’ u dan semagħhom jitlewmu</a:t>
            </a:r>
          </a:p>
          <a:p>
            <a:pPr>
              <a:buNone/>
            </a:pPr>
            <a:r>
              <a:rPr lang="mt-MT" sz="2000" dirty="0" smtClean="0"/>
              <a:t>bejniethom. Meta r-raġel tal-mara kien barra, “Marzu t-twil” mar għand</a:t>
            </a:r>
          </a:p>
          <a:p>
            <a:pPr>
              <a:buNone/>
            </a:pPr>
            <a:r>
              <a:rPr lang="mt-MT" sz="2000" dirty="0" smtClean="0"/>
              <a:t>il-mara u qalilha li hu ġie għall-ixkora li żewġha kellu jerfgħalhom. Il-mara</a:t>
            </a:r>
          </a:p>
          <a:p>
            <a:pPr>
              <a:buNone/>
            </a:pPr>
            <a:r>
              <a:rPr lang="mt-MT" sz="2000" dirty="0" smtClean="0"/>
              <a:t>tatu l-ixkora u hu telaq. Meta qalet lir-raġel, hu ma kienx jaf b’dan. Martu</a:t>
            </a:r>
          </a:p>
          <a:p>
            <a:pPr>
              <a:buNone/>
            </a:pPr>
            <a:r>
              <a:rPr lang="mt-MT" sz="2000" dirty="0" smtClean="0"/>
              <a:t>ddeskrivietu bħala raġel twil, iżda, fil-verità, hu kien qed jirreferi għax-xahar</a:t>
            </a:r>
          </a:p>
          <a:p>
            <a:pPr>
              <a:buNone/>
            </a:pPr>
            <a:r>
              <a:rPr lang="mt-MT" sz="2000" dirty="0" smtClean="0"/>
              <a:t>ta’ Marzu.</a:t>
            </a: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2057400" y="4648200"/>
            <a:ext cx="5524500" cy="1931949"/>
            <a:chOff x="2057400" y="4648200"/>
            <a:chExt cx="5524500" cy="1931949"/>
          </a:xfrm>
        </p:grpSpPr>
        <p:pic>
          <p:nvPicPr>
            <p:cNvPr id="1028" name="Picture 4" descr="http://www.gaiafoundation.org/sites/default/files/styles/gallery_crop/public/gallery/Man%20with%20a%20bag%20of%20hay%201_0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4724400"/>
              <a:ext cx="2857500" cy="1758462"/>
            </a:xfrm>
            <a:prstGeom prst="rect">
              <a:avLst/>
            </a:prstGeom>
            <a:noFill/>
          </p:spPr>
        </p:pic>
        <p:pic>
          <p:nvPicPr>
            <p:cNvPr id="1030" name="Picture 6" descr="http://www.earthhealing.info/march%20calendar.gif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4648200"/>
              <a:ext cx="2112264" cy="193194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4.bp.blogspot.com/_UJlT5LmuzAo/TC-tY8D7SbI/AAAAAAAAAV8/U2a5UsYIvJM/s1600/magic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>
            <a:noAutofit/>
          </a:bodyPr>
          <a:lstStyle/>
          <a:p>
            <a:r>
              <a:rPr lang="mt-MT" sz="7200" dirty="0" smtClean="0">
                <a:solidFill>
                  <a:schemeClr val="bg1">
                    <a:lumMod val="95000"/>
                  </a:schemeClr>
                </a:solidFill>
                <a:latin typeface="ChopinScript" pitchFamily="2" charset="0"/>
              </a:rPr>
              <a:t>Tmiem</a:t>
            </a:r>
            <a:endParaRPr lang="en-US" sz="7200" dirty="0">
              <a:solidFill>
                <a:schemeClr val="bg1">
                  <a:lumMod val="95000"/>
                </a:schemeClr>
              </a:solidFill>
              <a:latin typeface="ChopinScript" pitchFamily="2" charset="0"/>
            </a:endParaRPr>
          </a:p>
        </p:txBody>
      </p:sp>
      <p:pic>
        <p:nvPicPr>
          <p:cNvPr id="6" name="Picture 6" descr="http://www.bdlbooks.com/components/com_virtuemart/shop_image/product/HRM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42786">
            <a:off x="1067492" y="1243011"/>
            <a:ext cx="1218378" cy="1728196"/>
          </a:xfrm>
          <a:prstGeom prst="rect">
            <a:avLst/>
          </a:prstGeom>
          <a:noFill/>
        </p:spPr>
      </p:pic>
      <p:pic>
        <p:nvPicPr>
          <p:cNvPr id="7" name="Picture 8" descr="http://maltabookshop.eu/media/catalog/product/cache/9/image/5e06319eda06f020e43594a9c230972d/f/i/file_99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05452">
            <a:off x="6995357" y="1186058"/>
            <a:ext cx="1153671" cy="1793344"/>
          </a:xfrm>
          <a:prstGeom prst="rect">
            <a:avLst/>
          </a:prstGeom>
          <a:noFill/>
        </p:spPr>
      </p:pic>
      <p:pic>
        <p:nvPicPr>
          <p:cNvPr id="8" name="Picture 10" descr="http://maltabookshop.eu/media/catalog/product/cache/9/image/5e06319eda06f020e43594a9c230972d/f/i/file_970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89888">
            <a:off x="1034209" y="3699220"/>
            <a:ext cx="1361669" cy="2052518"/>
          </a:xfrm>
          <a:prstGeom prst="rect">
            <a:avLst/>
          </a:prstGeom>
          <a:noFill/>
        </p:spPr>
      </p:pic>
      <p:pic>
        <p:nvPicPr>
          <p:cNvPr id="9" name="Picture 8" descr="http://www.sierra-books.com/Userfiles/image/cover/noisbn50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0906" y="464403"/>
            <a:ext cx="1241354" cy="1981200"/>
          </a:xfrm>
          <a:prstGeom prst="rect">
            <a:avLst/>
          </a:prstGeom>
          <a:noFill/>
        </p:spPr>
      </p:pic>
      <p:pic>
        <p:nvPicPr>
          <p:cNvPr id="10" name="Picture 10" descr="http://maltabookshop.eu/media/catalog/product/cache/9/image/5e06319eda06f020e43594a9c230972d/f/i/file_63_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42008">
            <a:off x="6977333" y="4008491"/>
            <a:ext cx="1124465" cy="1600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3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36" presetID="29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0"/>
                            </p:stCondLst>
                            <p:childTnLst>
                              <p:par>
                                <p:cTn id="42" presetID="3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3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000"/>
                            </p:stCondLst>
                            <p:childTnLst>
                              <p:par>
                                <p:cTn id="60" presetID="3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0"/>
                            </p:stCondLst>
                            <p:childTnLst>
                              <p:par>
                                <p:cTn id="69" presetID="3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0"/>
                            </p:stCondLst>
                            <p:childTnLst>
                              <p:par>
                                <p:cTn id="78" presetID="3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1152</Words>
  <Application>Microsoft Office PowerPoint</Application>
  <PresentationFormat>On-screen Show (4:3)</PresentationFormat>
  <Paragraphs>137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Lista ta’ Leġġendi  popolari...... </vt:lpstr>
      <vt:lpstr>Lista ta’ Ħrejjef  popolari......</vt:lpstr>
      <vt:lpstr>X’inhi leġġenda?</vt:lpstr>
      <vt:lpstr>X’inhi ħrafa?</vt:lpstr>
      <vt:lpstr>PowerPoint Presentation</vt:lpstr>
      <vt:lpstr>PowerPoint Presentation</vt:lpstr>
      <vt:lpstr>PowerPoint Presentation</vt:lpstr>
      <vt:lpstr>It-Tfajla tal-Palazz</vt:lpstr>
      <vt:lpstr>PowerPoint Presentation</vt:lpstr>
      <vt:lpstr>PowerPoint Presentation</vt:lpstr>
      <vt:lpstr>Is-Serp ta’ Ħafna Rjus</vt:lpstr>
      <vt:lpstr>PowerPoint Presentation</vt:lpstr>
      <vt:lpstr>PowerPoint Presentation</vt:lpstr>
      <vt:lpstr>Marzu Twil</vt:lpstr>
      <vt:lpstr>Tmiem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Il-Ħrejjef u l-leġġendi</dc:title>
  <dc:creator>Charles Sant</dc:creator>
  <cp:lastModifiedBy>.</cp:lastModifiedBy>
  <cp:revision>65</cp:revision>
  <dcterms:created xsi:type="dcterms:W3CDTF">2012-09-27T14:26:55Z</dcterms:created>
  <dcterms:modified xsi:type="dcterms:W3CDTF">2012-11-09T13:36:45Z</dcterms:modified>
</cp:coreProperties>
</file>